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72" r:id="rId2"/>
  </p:sldMasterIdLst>
  <p:notesMasterIdLst>
    <p:notesMasterId r:id="rId30"/>
  </p:notesMasterIdLst>
  <p:handoutMasterIdLst>
    <p:handoutMasterId r:id="rId31"/>
  </p:handoutMasterIdLst>
  <p:sldIdLst>
    <p:sldId id="288" r:id="rId3"/>
    <p:sldId id="329" r:id="rId4"/>
    <p:sldId id="289" r:id="rId5"/>
    <p:sldId id="335" r:id="rId6"/>
    <p:sldId id="291" r:id="rId7"/>
    <p:sldId id="303" r:id="rId8"/>
    <p:sldId id="328" r:id="rId9"/>
    <p:sldId id="336" r:id="rId10"/>
    <p:sldId id="292" r:id="rId11"/>
    <p:sldId id="311" r:id="rId12"/>
    <p:sldId id="313" r:id="rId13"/>
    <p:sldId id="308" r:id="rId14"/>
    <p:sldId id="298" r:id="rId15"/>
    <p:sldId id="306" r:id="rId16"/>
    <p:sldId id="307" r:id="rId17"/>
    <p:sldId id="312" r:id="rId18"/>
    <p:sldId id="314" r:id="rId19"/>
    <p:sldId id="315" r:id="rId20"/>
    <p:sldId id="316" r:id="rId21"/>
    <p:sldId id="309" r:id="rId22"/>
    <p:sldId id="324" r:id="rId23"/>
    <p:sldId id="337" r:id="rId24"/>
    <p:sldId id="317" r:id="rId25"/>
    <p:sldId id="319" r:id="rId26"/>
    <p:sldId id="322" r:id="rId27"/>
    <p:sldId id="310" r:id="rId28"/>
    <p:sldId id="302" r:id="rId29"/>
  </p:sldIdLst>
  <p:sldSz cx="9144000" cy="6858000" type="screen4x3"/>
  <p:notesSz cx="701675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8330" autoAdjust="0"/>
  </p:normalViewPr>
  <p:slideViewPr>
    <p:cSldViewPr>
      <p:cViewPr>
        <p:scale>
          <a:sx n="81" d="100"/>
          <a:sy n="81" d="100"/>
        </p:scale>
        <p:origin x="-97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063"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5100" y="0"/>
            <a:ext cx="3040063" cy="465138"/>
          </a:xfrm>
          <a:prstGeom prst="rect">
            <a:avLst/>
          </a:prstGeom>
        </p:spPr>
        <p:txBody>
          <a:bodyPr vert="horz" lIns="91440" tIns="45720" rIns="91440" bIns="45720" rtlCol="0"/>
          <a:lstStyle>
            <a:lvl1pPr algn="r">
              <a:defRPr sz="1200"/>
            </a:lvl1pPr>
          </a:lstStyle>
          <a:p>
            <a:fld id="{A000D31D-7F49-435A-8EB9-01BD47E60F00}" type="datetimeFigureOut">
              <a:rPr lang="en-US" smtClean="0"/>
              <a:t>6/6/2016</a:t>
            </a:fld>
            <a:endParaRPr lang="en-US" dirty="0"/>
          </a:p>
        </p:txBody>
      </p:sp>
      <p:sp>
        <p:nvSpPr>
          <p:cNvPr id="4" name="Footer Placeholder 3"/>
          <p:cNvSpPr>
            <a:spLocks noGrp="1"/>
          </p:cNvSpPr>
          <p:nvPr>
            <p:ph type="ftr" sz="quarter" idx="2"/>
          </p:nvPr>
        </p:nvSpPr>
        <p:spPr>
          <a:xfrm>
            <a:off x="0" y="8842375"/>
            <a:ext cx="3040063"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5100" y="8842375"/>
            <a:ext cx="3040063" cy="465138"/>
          </a:xfrm>
          <a:prstGeom prst="rect">
            <a:avLst/>
          </a:prstGeom>
        </p:spPr>
        <p:txBody>
          <a:bodyPr vert="horz" lIns="91440" tIns="45720" rIns="91440" bIns="45720" rtlCol="0" anchor="b"/>
          <a:lstStyle>
            <a:lvl1pPr algn="r">
              <a:defRPr sz="1200"/>
            </a:lvl1pPr>
          </a:lstStyle>
          <a:p>
            <a:fld id="{03E96BC0-62CB-42C6-A7BE-CDD39BA84DC3}" type="slidenum">
              <a:rPr lang="en-US" smtClean="0"/>
              <a:t>‹#›</a:t>
            </a:fld>
            <a:endParaRPr lang="en-US" dirty="0"/>
          </a:p>
        </p:txBody>
      </p:sp>
    </p:spTree>
    <p:extLst>
      <p:ext uri="{BB962C8B-B14F-4D97-AF65-F5344CB8AC3E}">
        <p14:creationId xmlns:p14="http://schemas.microsoft.com/office/powerpoint/2010/main" val="1112059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5455"/>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idx="1"/>
          </p:nvPr>
        </p:nvSpPr>
        <p:spPr>
          <a:xfrm>
            <a:off x="3974534" y="0"/>
            <a:ext cx="3040592" cy="465455"/>
          </a:xfrm>
          <a:prstGeom prst="rect">
            <a:avLst/>
          </a:prstGeom>
        </p:spPr>
        <p:txBody>
          <a:bodyPr vert="horz" lIns="93287" tIns="46644" rIns="93287" bIns="46644" rtlCol="0"/>
          <a:lstStyle>
            <a:lvl1pPr algn="r">
              <a:defRPr sz="1200"/>
            </a:lvl1pPr>
          </a:lstStyle>
          <a:p>
            <a:fld id="{E6F95070-7FF8-476E-9098-4192A65BBE35}" type="datetimeFigureOut">
              <a:rPr lang="en-US" smtClean="0"/>
              <a:t>6/6/2016</a:t>
            </a:fld>
            <a:endParaRPr lang="en-US" dirty="0"/>
          </a:p>
        </p:txBody>
      </p:sp>
      <p:sp>
        <p:nvSpPr>
          <p:cNvPr id="4" name="Slide Image Placeholder 3"/>
          <p:cNvSpPr>
            <a:spLocks noGrp="1" noRot="1" noChangeAspect="1"/>
          </p:cNvSpPr>
          <p:nvPr>
            <p:ph type="sldImg" idx="2"/>
          </p:nvPr>
        </p:nvSpPr>
        <p:spPr>
          <a:xfrm>
            <a:off x="1181100" y="698500"/>
            <a:ext cx="4654550" cy="3490913"/>
          </a:xfrm>
          <a:prstGeom prst="rect">
            <a:avLst/>
          </a:prstGeom>
          <a:noFill/>
          <a:ln w="12700">
            <a:solidFill>
              <a:prstClr val="black"/>
            </a:solidFill>
          </a:ln>
        </p:spPr>
        <p:txBody>
          <a:bodyPr vert="horz" lIns="93287" tIns="46644" rIns="93287" bIns="46644" rtlCol="0" anchor="ctr"/>
          <a:lstStyle/>
          <a:p>
            <a:endParaRPr lang="en-US" dirty="0"/>
          </a:p>
        </p:txBody>
      </p:sp>
      <p:sp>
        <p:nvSpPr>
          <p:cNvPr id="5" name="Notes Placeholder 4"/>
          <p:cNvSpPr>
            <a:spLocks noGrp="1"/>
          </p:cNvSpPr>
          <p:nvPr>
            <p:ph type="body" sz="quarter" idx="3"/>
          </p:nvPr>
        </p:nvSpPr>
        <p:spPr>
          <a:xfrm>
            <a:off x="701675" y="4421823"/>
            <a:ext cx="5613400" cy="4189095"/>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0592" cy="465455"/>
          </a:xfrm>
          <a:prstGeom prst="rect">
            <a:avLst/>
          </a:prstGeom>
        </p:spPr>
        <p:txBody>
          <a:bodyPr vert="horz" lIns="93287" tIns="46644" rIns="93287" bIns="466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4534" y="8842029"/>
            <a:ext cx="3040592" cy="465455"/>
          </a:xfrm>
          <a:prstGeom prst="rect">
            <a:avLst/>
          </a:prstGeom>
        </p:spPr>
        <p:txBody>
          <a:bodyPr vert="horz" lIns="93287" tIns="46644" rIns="93287" bIns="46644" rtlCol="0" anchor="b"/>
          <a:lstStyle>
            <a:lvl1pPr algn="r">
              <a:defRPr sz="1200"/>
            </a:lvl1pPr>
          </a:lstStyle>
          <a:p>
            <a:fld id="{BD4833DF-4F2F-4160-A8EB-CEEE46A21B90}" type="slidenum">
              <a:rPr lang="en-US" smtClean="0"/>
              <a:t>‹#›</a:t>
            </a:fld>
            <a:endParaRPr lang="en-US" dirty="0"/>
          </a:p>
        </p:txBody>
      </p:sp>
    </p:spTree>
    <p:extLst>
      <p:ext uri="{BB962C8B-B14F-4D97-AF65-F5344CB8AC3E}">
        <p14:creationId xmlns:p14="http://schemas.microsoft.com/office/powerpoint/2010/main" val="4042491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0164D0CE-F4BA-4786-8A66-D426F97BAA27}" type="slidenum">
              <a:rPr lang="ar-SA" smtClean="0"/>
              <a:pPr/>
              <a:t>1</a:t>
            </a:fld>
            <a:endParaRPr lang="en-US"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GB" dirty="0"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5B9210A-3177-43CD-A143-E6D49E452667}" type="slidenum">
              <a:rPr lang="ar-SA" smtClean="0"/>
              <a:pPr/>
              <a:t>12</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GB" dirty="0"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5B9210A-3177-43CD-A143-E6D49E452667}" type="slidenum">
              <a:rPr lang="ar-SA" smtClean="0"/>
              <a:pPr/>
              <a:t>13</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GB" dirty="0"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5B9210A-3177-43CD-A143-E6D49E452667}" type="slidenum">
              <a:rPr lang="ar-SA" smtClean="0"/>
              <a:pPr/>
              <a:t>14</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GB" dirty="0"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5B9210A-3177-43CD-A143-E6D49E452667}" type="slidenum">
              <a:rPr lang="ar-SA" smtClean="0"/>
              <a:pPr/>
              <a:t>15</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GB" dirty="0"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5B9210A-3177-43CD-A143-E6D49E452667}" type="slidenum">
              <a:rPr lang="ar-SA" smtClean="0"/>
              <a:pPr/>
              <a:t>16</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GB" dirty="0"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5B9210A-3177-43CD-A143-E6D49E452667}" type="slidenum">
              <a:rPr lang="ar-SA" smtClean="0"/>
              <a:pPr/>
              <a:t>17</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GB" dirty="0"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5B9210A-3177-43CD-A143-E6D49E452667}" type="slidenum">
              <a:rPr lang="ar-SA" smtClean="0"/>
              <a:pPr/>
              <a:t>18</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GB" dirty="0"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5B9210A-3177-43CD-A143-E6D49E452667}" type="slidenum">
              <a:rPr lang="ar-SA" smtClean="0"/>
              <a:pPr/>
              <a:t>19</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GB" dirty="0"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5B9210A-3177-43CD-A143-E6D49E452667}" type="slidenum">
              <a:rPr lang="ar-SA" smtClean="0"/>
              <a:pPr/>
              <a:t>20</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GB" dirty="0"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5B9210A-3177-43CD-A143-E6D49E452667}" type="slidenum">
              <a:rPr lang="ar-SA" smtClean="0"/>
              <a:pPr/>
              <a:t>21</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GB" dirty="0"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5B9210A-3177-43CD-A143-E6D49E452667}" type="slidenum">
              <a:rPr lang="ar-SA" smtClean="0"/>
              <a:pPr/>
              <a:t>2</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GB" dirty="0"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5B9210A-3177-43CD-A143-E6D49E452667}" type="slidenum">
              <a:rPr lang="ar-SA" smtClean="0"/>
              <a:pPr/>
              <a:t>22</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GB" dirty="0" smtClean="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5B9210A-3177-43CD-A143-E6D49E452667}" type="slidenum">
              <a:rPr lang="ar-SA" smtClean="0"/>
              <a:pPr/>
              <a:t>23</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GB" dirty="0" smtClean="0">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5B9210A-3177-43CD-A143-E6D49E452667}" type="slidenum">
              <a:rPr lang="ar-SA" smtClean="0"/>
              <a:pPr/>
              <a:t>24</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GB" dirty="0" smtClean="0">
              <a:latin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5B9210A-3177-43CD-A143-E6D49E452667}" type="slidenum">
              <a:rPr lang="ar-SA" smtClean="0"/>
              <a:pPr/>
              <a:t>25</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GB" dirty="0" smtClean="0">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5B9210A-3177-43CD-A143-E6D49E452667}" type="slidenum">
              <a:rPr lang="ar-SA" smtClean="0"/>
              <a:pPr/>
              <a:t>26</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GB" dirty="0" smtClean="0">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5B9210A-3177-43CD-A143-E6D49E452667}" type="slidenum">
              <a:rPr lang="ar-SA" smtClean="0"/>
              <a:pPr/>
              <a:t>27</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GB" dirty="0"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5B9210A-3177-43CD-A143-E6D49E452667}" type="slidenum">
              <a:rPr lang="ar-SA" smtClean="0"/>
              <a:pPr/>
              <a:t>3</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GB" dirty="0"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5B9210A-3177-43CD-A143-E6D49E452667}" type="slidenum">
              <a:rPr lang="ar-SA" smtClean="0"/>
              <a:pPr/>
              <a:t>5</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GB" dirty="0"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5B9210A-3177-43CD-A143-E6D49E452667}" type="slidenum">
              <a:rPr lang="ar-SA" smtClean="0"/>
              <a:pPr/>
              <a:t>6</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GB" dirty="0"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5B9210A-3177-43CD-A143-E6D49E452667}" type="slidenum">
              <a:rPr lang="ar-SA" smtClean="0"/>
              <a:pPr/>
              <a:t>7</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GB" dirty="0"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5B9210A-3177-43CD-A143-E6D49E452667}" type="slidenum">
              <a:rPr lang="ar-SA" smtClean="0"/>
              <a:pPr/>
              <a:t>9</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GB" dirty="0"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5B9210A-3177-43CD-A143-E6D49E452667}" type="slidenum">
              <a:rPr lang="ar-SA" smtClean="0"/>
              <a:pPr/>
              <a:t>10</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GB" dirty="0"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5B9210A-3177-43CD-A143-E6D49E452667}" type="slidenum">
              <a:rPr lang="ar-SA" smtClean="0"/>
              <a:pPr/>
              <a:t>11</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GB"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750A26-84D9-46C5-B63F-500E32BA0D7F}" type="datetimeFigureOut">
              <a:rPr lang="en-US" smtClean="0"/>
              <a:t>6/6/2016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4EB6FF-C385-4DBA-9712-FAA811361000}" type="slidenum">
              <a:rPr lang="en-US" smtClean="0"/>
              <a:t>‹#›</a:t>
            </a:fld>
            <a:endParaRPr lang="en-US" dirty="0"/>
          </a:p>
        </p:txBody>
      </p:sp>
    </p:spTree>
    <p:extLst>
      <p:ext uri="{BB962C8B-B14F-4D97-AF65-F5344CB8AC3E}">
        <p14:creationId xmlns:p14="http://schemas.microsoft.com/office/powerpoint/2010/main" val="714476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750A26-84D9-46C5-B63F-500E32BA0D7F}" type="datetimeFigureOut">
              <a:rPr lang="en-US" smtClean="0"/>
              <a:t>6/6/2016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4EB6FF-C385-4DBA-9712-FAA811361000}" type="slidenum">
              <a:rPr lang="en-US" smtClean="0"/>
              <a:t>‹#›</a:t>
            </a:fld>
            <a:endParaRPr lang="en-US" dirty="0"/>
          </a:p>
        </p:txBody>
      </p:sp>
    </p:spTree>
    <p:extLst>
      <p:ext uri="{BB962C8B-B14F-4D97-AF65-F5344CB8AC3E}">
        <p14:creationId xmlns:p14="http://schemas.microsoft.com/office/powerpoint/2010/main" val="1075204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750A26-84D9-46C5-B63F-500E32BA0D7F}" type="datetimeFigureOut">
              <a:rPr lang="en-US" smtClean="0"/>
              <a:t>6/6/2016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4EB6FF-C385-4DBA-9712-FAA811361000}" type="slidenum">
              <a:rPr lang="en-US" smtClean="0"/>
              <a:t>‹#›</a:t>
            </a:fld>
            <a:endParaRPr lang="en-US" dirty="0"/>
          </a:p>
        </p:txBody>
      </p:sp>
    </p:spTree>
    <p:extLst>
      <p:ext uri="{BB962C8B-B14F-4D97-AF65-F5344CB8AC3E}">
        <p14:creationId xmlns:p14="http://schemas.microsoft.com/office/powerpoint/2010/main" val="2821230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009E82F-A713-4536-BE8C-00AB7685C42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118825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46F634D-0A80-4E5C-9CDD-C49B030E4B0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44481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33F0CA1-AAF7-4D0A-B732-18345F0E2BE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919539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504C024-3666-4DAF-A6C7-16734A311D8D}"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960062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83338900-A221-4ADD-975C-6BFF87736557}"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04228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8974ACC-08AA-4126-9640-6DD2CC48A22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122153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A5158CA-6E9B-492E-9F20-46C75E7F5C6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607219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5A22780-364A-491F-AB01-79559DA82F3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261818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750A26-84D9-46C5-B63F-500E32BA0D7F}" type="datetimeFigureOut">
              <a:rPr lang="en-US" smtClean="0"/>
              <a:t>6/6/2016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4EB6FF-C385-4DBA-9712-FAA811361000}" type="slidenum">
              <a:rPr lang="en-US" smtClean="0"/>
              <a:t>‹#›</a:t>
            </a:fld>
            <a:endParaRPr lang="en-US" dirty="0"/>
          </a:p>
        </p:txBody>
      </p:sp>
    </p:spTree>
    <p:extLst>
      <p:ext uri="{BB962C8B-B14F-4D97-AF65-F5344CB8AC3E}">
        <p14:creationId xmlns:p14="http://schemas.microsoft.com/office/powerpoint/2010/main" val="206294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0A51001-7477-4AFD-9573-3B1D7F88FF5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082850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17E706C-FDAB-41EE-9B55-859EF796750D}"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496201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F4756A-0CF6-46F2-97F3-3F461C2811AD}"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1446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750A26-84D9-46C5-B63F-500E32BA0D7F}" type="datetimeFigureOut">
              <a:rPr lang="en-US" smtClean="0"/>
              <a:t>6/6/2016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4EB6FF-C385-4DBA-9712-FAA811361000}" type="slidenum">
              <a:rPr lang="en-US" smtClean="0"/>
              <a:t>‹#›</a:t>
            </a:fld>
            <a:endParaRPr lang="en-US" dirty="0"/>
          </a:p>
        </p:txBody>
      </p:sp>
    </p:spTree>
    <p:extLst>
      <p:ext uri="{BB962C8B-B14F-4D97-AF65-F5344CB8AC3E}">
        <p14:creationId xmlns:p14="http://schemas.microsoft.com/office/powerpoint/2010/main" val="910249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750A26-84D9-46C5-B63F-500E32BA0D7F}" type="datetimeFigureOut">
              <a:rPr lang="en-US" smtClean="0"/>
              <a:t>6/6/2016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4EB6FF-C385-4DBA-9712-FAA811361000}" type="slidenum">
              <a:rPr lang="en-US" smtClean="0"/>
              <a:t>‹#›</a:t>
            </a:fld>
            <a:endParaRPr lang="en-US" dirty="0"/>
          </a:p>
        </p:txBody>
      </p:sp>
    </p:spTree>
    <p:extLst>
      <p:ext uri="{BB962C8B-B14F-4D97-AF65-F5344CB8AC3E}">
        <p14:creationId xmlns:p14="http://schemas.microsoft.com/office/powerpoint/2010/main" val="1624207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750A26-84D9-46C5-B63F-500E32BA0D7F}" type="datetimeFigureOut">
              <a:rPr lang="en-US" smtClean="0"/>
              <a:t>6/6/2016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4EB6FF-C385-4DBA-9712-FAA811361000}" type="slidenum">
              <a:rPr lang="en-US" smtClean="0"/>
              <a:t>‹#›</a:t>
            </a:fld>
            <a:endParaRPr lang="en-US" dirty="0"/>
          </a:p>
        </p:txBody>
      </p:sp>
    </p:spTree>
    <p:extLst>
      <p:ext uri="{BB962C8B-B14F-4D97-AF65-F5344CB8AC3E}">
        <p14:creationId xmlns:p14="http://schemas.microsoft.com/office/powerpoint/2010/main" val="92242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750A26-84D9-46C5-B63F-500E32BA0D7F}" type="datetimeFigureOut">
              <a:rPr lang="en-US" smtClean="0"/>
              <a:t>6/6/2016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4EB6FF-C385-4DBA-9712-FAA811361000}" type="slidenum">
              <a:rPr lang="en-US" smtClean="0"/>
              <a:t>‹#›</a:t>
            </a:fld>
            <a:endParaRPr lang="en-US" dirty="0"/>
          </a:p>
        </p:txBody>
      </p:sp>
    </p:spTree>
    <p:extLst>
      <p:ext uri="{BB962C8B-B14F-4D97-AF65-F5344CB8AC3E}">
        <p14:creationId xmlns:p14="http://schemas.microsoft.com/office/powerpoint/2010/main" val="3999982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750A26-84D9-46C5-B63F-500E32BA0D7F}" type="datetimeFigureOut">
              <a:rPr lang="en-US" smtClean="0"/>
              <a:t>6/6/2016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4EB6FF-C385-4DBA-9712-FAA811361000}" type="slidenum">
              <a:rPr lang="en-US" smtClean="0"/>
              <a:t>‹#›</a:t>
            </a:fld>
            <a:endParaRPr lang="en-US" dirty="0"/>
          </a:p>
        </p:txBody>
      </p:sp>
    </p:spTree>
    <p:extLst>
      <p:ext uri="{BB962C8B-B14F-4D97-AF65-F5344CB8AC3E}">
        <p14:creationId xmlns:p14="http://schemas.microsoft.com/office/powerpoint/2010/main" val="1418431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750A26-84D9-46C5-B63F-500E32BA0D7F}" type="datetimeFigureOut">
              <a:rPr lang="en-US" smtClean="0"/>
              <a:t>6/6/2016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4EB6FF-C385-4DBA-9712-FAA811361000}" type="slidenum">
              <a:rPr lang="en-US" smtClean="0"/>
              <a:t>‹#›</a:t>
            </a:fld>
            <a:endParaRPr lang="en-US" dirty="0"/>
          </a:p>
        </p:txBody>
      </p:sp>
    </p:spTree>
    <p:extLst>
      <p:ext uri="{BB962C8B-B14F-4D97-AF65-F5344CB8AC3E}">
        <p14:creationId xmlns:p14="http://schemas.microsoft.com/office/powerpoint/2010/main" val="3767275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750A26-84D9-46C5-B63F-500E32BA0D7F}" type="datetimeFigureOut">
              <a:rPr lang="en-US" smtClean="0"/>
              <a:t>6/6/2016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4EB6FF-C385-4DBA-9712-FAA811361000}" type="slidenum">
              <a:rPr lang="en-US" smtClean="0"/>
              <a:t>‹#›</a:t>
            </a:fld>
            <a:endParaRPr lang="en-US" dirty="0"/>
          </a:p>
        </p:txBody>
      </p:sp>
    </p:spTree>
    <p:extLst>
      <p:ext uri="{BB962C8B-B14F-4D97-AF65-F5344CB8AC3E}">
        <p14:creationId xmlns:p14="http://schemas.microsoft.com/office/powerpoint/2010/main" val="1486305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750A26-84D9-46C5-B63F-500E32BA0D7F}" type="datetimeFigureOut">
              <a:rPr lang="en-US" smtClean="0"/>
              <a:t>6/6/2016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4EB6FF-C385-4DBA-9712-FAA811361000}" type="slidenum">
              <a:rPr lang="en-US" smtClean="0"/>
              <a:t>‹#›</a:t>
            </a:fld>
            <a:endParaRPr lang="en-US" dirty="0"/>
          </a:p>
        </p:txBody>
      </p:sp>
    </p:spTree>
    <p:extLst>
      <p:ext uri="{BB962C8B-B14F-4D97-AF65-F5344CB8AC3E}">
        <p14:creationId xmlns:p14="http://schemas.microsoft.com/office/powerpoint/2010/main" val="2159516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manual image 1"/>
          <p:cNvPicPr>
            <a:picLocks noChangeAspect="1" noChangeArrowheads="1"/>
          </p:cNvPicPr>
          <p:nvPr userDrawn="1"/>
        </p:nvPicPr>
        <p:blipFill>
          <a:blip r:embed="rId13" cstate="print">
            <a:lum bright="70000" contrast="-70000"/>
            <a:grayscl/>
          </a:blip>
          <a:srcRect r="64510"/>
          <a:stretch>
            <a:fillRect/>
          </a:stretch>
        </p:blipFill>
        <p:spPr bwMode="auto">
          <a:xfrm>
            <a:off x="0" y="0"/>
            <a:ext cx="1828800" cy="6858000"/>
          </a:xfrm>
          <a:prstGeom prst="rect">
            <a:avLst/>
          </a:prstGeom>
          <a:noFill/>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C8C6D4F-2CA6-4CB8-8959-C517BE3FE2E2}" type="slidenum">
              <a:rPr lang="en-GB">
                <a:solidFill>
                  <a:srgbClr val="000000"/>
                </a:solidFill>
              </a:rPr>
              <a:pPr fontAlgn="base">
                <a:spcBef>
                  <a:spcPct val="0"/>
                </a:spcBef>
                <a:spcAft>
                  <a:spcPct val="0"/>
                </a:spcAft>
              </a:pPr>
              <a:t>‹#›</a:t>
            </a:fld>
            <a:endParaRPr lang="en-GB">
              <a:solidFill>
                <a:srgbClr val="000000"/>
              </a:solidFill>
            </a:endParaRPr>
          </a:p>
        </p:txBody>
      </p:sp>
      <p:grpSp>
        <p:nvGrpSpPr>
          <p:cNvPr id="1032" name="Group 7"/>
          <p:cNvGrpSpPr>
            <a:grpSpLocks/>
          </p:cNvGrpSpPr>
          <p:nvPr userDrawn="1"/>
        </p:nvGrpSpPr>
        <p:grpSpPr bwMode="auto">
          <a:xfrm>
            <a:off x="0" y="0"/>
            <a:ext cx="1143000" cy="1155700"/>
            <a:chOff x="342900" y="112712"/>
            <a:chExt cx="1090613" cy="1097545"/>
          </a:xfrm>
        </p:grpSpPr>
        <p:pic>
          <p:nvPicPr>
            <p:cNvPr id="1033" name="Picture 6"/>
            <p:cNvPicPr>
              <a:picLocks noChangeAspect="1" noChangeArrowheads="1"/>
            </p:cNvPicPr>
            <p:nvPr/>
          </p:nvPicPr>
          <p:blipFill>
            <a:blip r:embed="rId14" cstate="print"/>
            <a:srcRect/>
            <a:stretch>
              <a:fillRect/>
            </a:stretch>
          </p:blipFill>
          <p:spPr bwMode="auto">
            <a:xfrm>
              <a:off x="388031" y="112712"/>
              <a:ext cx="843543" cy="787173"/>
            </a:xfrm>
            <a:prstGeom prst="rect">
              <a:avLst/>
            </a:prstGeom>
            <a:noFill/>
            <a:ln w="9525">
              <a:noFill/>
              <a:miter lim="800000"/>
              <a:headEnd/>
              <a:tailEnd/>
            </a:ln>
          </p:spPr>
        </p:pic>
        <p:sp>
          <p:nvSpPr>
            <p:cNvPr id="10" name="Text Box 8"/>
            <p:cNvSpPr txBox="1">
              <a:spLocks noChangeArrowheads="1"/>
            </p:cNvSpPr>
            <p:nvPr/>
          </p:nvSpPr>
          <p:spPr bwMode="auto">
            <a:xfrm>
              <a:off x="342900" y="833353"/>
              <a:ext cx="1090613" cy="376904"/>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2000" dirty="0">
                  <a:solidFill>
                    <a:srgbClr val="000000"/>
                  </a:solidFill>
                  <a:effectLst>
                    <a:outerShdw blurRad="38100" dist="38100" dir="2700000" algn="tl">
                      <a:srgbClr val="C0C0C0"/>
                    </a:outerShdw>
                  </a:effectLst>
                </a:rPr>
                <a:t>OAAA</a:t>
              </a:r>
              <a:endParaRPr lang="en-GB" sz="2000" dirty="0">
                <a:solidFill>
                  <a:srgbClr val="000000"/>
                </a:solidFill>
                <a:effectLst>
                  <a:outerShdw blurRad="38100" dist="38100" dir="2700000" algn="tl">
                    <a:srgbClr val="C0C0C0"/>
                  </a:outerShdw>
                </a:effectLst>
              </a:endParaRPr>
            </a:p>
          </p:txBody>
        </p:sp>
      </p:grpSp>
    </p:spTree>
    <p:extLst>
      <p:ext uri="{BB962C8B-B14F-4D97-AF65-F5344CB8AC3E}">
        <p14:creationId xmlns:p14="http://schemas.microsoft.com/office/powerpoint/2010/main" val="33171720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amp;esrc=s&amp;source=images&amp;cd=&amp;cad=rja&amp;uact=8&amp;ved=0CAcQjRw&amp;url=http://www.nqa.gov.ae/En/QFEmirates/QualificationsFramework/Pages/StructureFramework.aspx&amp;ei=XuWHVaycIJPU7Aa01Y_ABQ&amp;bvm=bv.96339352,d.bGQ&amp;psig=AFQjCNGOkF4p5J-3NiXamKmQaAoW8NXBKw&amp;ust=1435055758456020"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hyperlink" Target="http://www.google.com/url?sa=i&amp;rct=j&amp;q=&amp;esrc=s&amp;source=images&amp;cd=&amp;cad=rja&amp;uact=8&amp;ved=0CAcQjRw&amp;url=http://ncusar.org/email_graphics/announcements/08_Malone_Oman.html&amp;ei=UXpUVbXtGIayUZPlgagJ&amp;psig=AFQjCNFXD1baMgrg5e2Gt64FJZv1YV2Z6A&amp;ust=1431686081782434"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hyperlink" Target="http://www.google.com/url?sa=i&amp;rct=j&amp;q=&amp;esrc=s&amp;source=images&amp;cd=&amp;cad=rja&amp;uact=8&amp;ved=0CAcQjRw&amp;url=http://www.australiancurriculumlessons.com.au/2014/07/14/needs-wants-lesson-plan-hierarchy-needs-maslow-years-3456/&amp;ei=OCFbVcmsFcTNygO084LoBw&amp;bvm=bv.93564037,d.bGg&amp;psig=AFQjCNFrI9Nbr1STsjdgHeDemYO552O-oA&amp;ust=1432122018042870" TargetMode="External"/><Relationship Id="rId4" Type="http://schemas.openxmlformats.org/officeDocument/2006/relationships/image" Target="../media/image2.emf"/><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manual image 1"/>
          <p:cNvPicPr>
            <a:picLocks noChangeAspect="1" noChangeArrowheads="1"/>
          </p:cNvPicPr>
          <p:nvPr/>
        </p:nvPicPr>
        <p:blipFill>
          <a:blip r:embed="rId3" cstate="print">
            <a:lum bright="70000" contrast="-70000"/>
            <a:grayscl/>
          </a:blip>
          <a:srcRect r="64510"/>
          <a:stretch>
            <a:fillRect/>
          </a:stretch>
        </p:blipFill>
        <p:spPr bwMode="auto">
          <a:xfrm>
            <a:off x="0" y="0"/>
            <a:ext cx="1828800" cy="6858000"/>
          </a:xfrm>
          <a:prstGeom prst="rect">
            <a:avLst/>
          </a:prstGeom>
          <a:noFill/>
          <a:ln w="9525">
            <a:noFill/>
            <a:miter lim="800000"/>
            <a:headEnd/>
            <a:tailEnd/>
          </a:ln>
        </p:spPr>
      </p:pic>
      <p:sp>
        <p:nvSpPr>
          <p:cNvPr id="8195" name="Rectangle 9"/>
          <p:cNvSpPr>
            <a:spLocks noGrp="1" noChangeArrowheads="1"/>
          </p:cNvSpPr>
          <p:nvPr>
            <p:ph type="ctrTitle"/>
          </p:nvPr>
        </p:nvSpPr>
        <p:spPr>
          <a:xfrm>
            <a:off x="595313" y="707294"/>
            <a:ext cx="8332788" cy="5186362"/>
          </a:xfrm>
        </p:spPr>
        <p:txBody>
          <a:bodyPr>
            <a:normAutofit fontScale="90000"/>
          </a:bodyPr>
          <a:lstStyle/>
          <a:p>
            <a:pPr eaLnBrk="1" hangingPunct="1">
              <a:defRPr/>
            </a:pPr>
            <a:r>
              <a:rPr lang="en-US" sz="6000" dirty="0" smtClean="0">
                <a:solidFill>
                  <a:srgbClr val="800000"/>
                </a:solidFill>
              </a:rPr>
              <a:t/>
            </a:r>
            <a:br>
              <a:rPr lang="en-US" sz="6000" dirty="0" smtClean="0">
                <a:solidFill>
                  <a:srgbClr val="800000"/>
                </a:solidFill>
              </a:rPr>
            </a:br>
            <a:r>
              <a:rPr lang="en-US" sz="2800" dirty="0" smtClean="0">
                <a:solidFill>
                  <a:srgbClr val="800000"/>
                </a:solidFill>
              </a:rPr>
              <a:t/>
            </a:r>
            <a:br>
              <a:rPr lang="en-US" sz="2800" dirty="0" smtClean="0">
                <a:solidFill>
                  <a:srgbClr val="800000"/>
                </a:solidFill>
              </a:rPr>
            </a:br>
            <a:r>
              <a:rPr lang="en-US" sz="2800" dirty="0" smtClean="0">
                <a:solidFill>
                  <a:srgbClr val="800000"/>
                </a:solidFill>
              </a:rPr>
              <a:t/>
            </a:r>
            <a:br>
              <a:rPr lang="en-US" sz="2800" dirty="0" smtClean="0">
                <a:solidFill>
                  <a:srgbClr val="800000"/>
                </a:solidFill>
              </a:rPr>
            </a:br>
            <a:r>
              <a:rPr lang="en-US" sz="2800" dirty="0" smtClean="0">
                <a:solidFill>
                  <a:srgbClr val="800000"/>
                </a:solidFill>
              </a:rPr>
              <a:t/>
            </a:r>
            <a:br>
              <a:rPr lang="en-US" sz="2800" dirty="0" smtClean="0">
                <a:solidFill>
                  <a:srgbClr val="800000"/>
                </a:solidFill>
              </a:rPr>
            </a:br>
            <a:r>
              <a:rPr lang="en-US" sz="2800" dirty="0" smtClean="0">
                <a:solidFill>
                  <a:srgbClr val="800000"/>
                </a:solidFill>
              </a:rPr>
              <a:t/>
            </a:r>
            <a:br>
              <a:rPr lang="en-US" sz="2800" dirty="0" smtClean="0">
                <a:solidFill>
                  <a:srgbClr val="800000"/>
                </a:solidFill>
              </a:rPr>
            </a:br>
            <a:r>
              <a:rPr lang="en-US" sz="3600" b="1" dirty="0" smtClean="0">
                <a:solidFill>
                  <a:srgbClr val="800000"/>
                </a:solidFill>
              </a:rPr>
              <a:t>Oman National Qualifications Framework </a:t>
            </a:r>
            <a:br>
              <a:rPr lang="en-US" sz="3600" b="1" dirty="0" smtClean="0">
                <a:solidFill>
                  <a:srgbClr val="800000"/>
                </a:solidFill>
              </a:rPr>
            </a:br>
            <a:r>
              <a:rPr lang="en-US" sz="3600" b="1" dirty="0" smtClean="0">
                <a:solidFill>
                  <a:srgbClr val="800000"/>
                </a:solidFill>
              </a:rPr>
              <a:t>Development Project</a:t>
            </a:r>
            <a:br>
              <a:rPr lang="en-US" sz="3600" b="1" dirty="0" smtClean="0">
                <a:solidFill>
                  <a:srgbClr val="800000"/>
                </a:solidFill>
              </a:rPr>
            </a:br>
            <a:r>
              <a:rPr lang="en-US" sz="3600" b="1" dirty="0" smtClean="0">
                <a:solidFill>
                  <a:srgbClr val="800000"/>
                </a:solidFill>
              </a:rPr>
              <a:t/>
            </a:r>
            <a:br>
              <a:rPr lang="en-US" sz="3600" b="1" dirty="0" smtClean="0">
                <a:solidFill>
                  <a:srgbClr val="800000"/>
                </a:solidFill>
              </a:rPr>
            </a:br>
            <a:r>
              <a:rPr lang="en-US" sz="3600" b="1" dirty="0" smtClean="0"/>
              <a:t>Update May 2016</a:t>
            </a:r>
            <a:br>
              <a:rPr lang="en-US" sz="3600" b="1" dirty="0" smtClean="0"/>
            </a:br>
            <a:r>
              <a:rPr lang="en-US" sz="2800" b="1" dirty="0">
                <a:solidFill>
                  <a:srgbClr val="800000"/>
                </a:solidFill>
              </a:rPr>
              <a:t/>
            </a:r>
            <a:br>
              <a:rPr lang="en-US" sz="2800" b="1" dirty="0">
                <a:solidFill>
                  <a:srgbClr val="800000"/>
                </a:solidFill>
              </a:rPr>
            </a:br>
            <a:r>
              <a:rPr lang="en-US" sz="2700" b="1" dirty="0" smtClean="0"/>
              <a:t>Fakhriya al Habsi (Director – OQF Department)</a:t>
            </a:r>
            <a:br>
              <a:rPr lang="en-US" sz="2700" b="1" dirty="0" smtClean="0"/>
            </a:br>
            <a:r>
              <a:rPr lang="en-US" sz="2700" b="1" dirty="0" smtClean="0"/>
              <a:t>Dr Lee Sutherland (Consultant)</a:t>
            </a:r>
            <a:br>
              <a:rPr lang="en-US" sz="2700" b="1" dirty="0" smtClean="0"/>
            </a:br>
            <a:r>
              <a:rPr lang="en-US" sz="2700" b="1" dirty="0" smtClean="0"/>
              <a:t/>
            </a:r>
            <a:br>
              <a:rPr lang="en-US" sz="2700" b="1" dirty="0" smtClean="0"/>
            </a:br>
            <a:r>
              <a:rPr lang="en-US" sz="2800" b="1" dirty="0" smtClean="0">
                <a:solidFill>
                  <a:srgbClr val="008000"/>
                </a:solidFill>
              </a:rPr>
              <a:t> </a:t>
            </a:r>
            <a:r>
              <a:rPr lang="en-US" sz="2800" b="1" dirty="0"/>
              <a:t/>
            </a:r>
            <a:br>
              <a:rPr lang="en-US" sz="2800" b="1" dirty="0"/>
            </a:br>
            <a:r>
              <a:rPr lang="en-US" sz="2800" b="1" dirty="0" smtClean="0">
                <a:solidFill>
                  <a:srgbClr val="008000"/>
                </a:solidFill>
              </a:rPr>
              <a:t/>
            </a:r>
            <a:br>
              <a:rPr lang="en-US" sz="2800" b="1" dirty="0" smtClean="0">
                <a:solidFill>
                  <a:srgbClr val="008000"/>
                </a:solidFill>
              </a:rPr>
            </a:br>
            <a:endParaRPr lang="en-US" sz="2000" dirty="0" smtClean="0">
              <a:solidFill>
                <a:schemeClr val="tx1"/>
              </a:solidFill>
            </a:endParaRPr>
          </a:p>
        </p:txBody>
      </p:sp>
      <p:sp>
        <p:nvSpPr>
          <p:cNvPr id="16392" name="Text Box 8"/>
          <p:cNvSpPr txBox="1">
            <a:spLocks noChangeArrowheads="1"/>
          </p:cNvSpPr>
          <p:nvPr/>
        </p:nvSpPr>
        <p:spPr bwMode="auto">
          <a:xfrm>
            <a:off x="595313" y="636134"/>
            <a:ext cx="8083550" cy="1569660"/>
          </a:xfrm>
          <a:prstGeom prst="rect">
            <a:avLst/>
          </a:prstGeom>
          <a:noFill/>
          <a:ln w="9525">
            <a:noFill/>
            <a:miter lim="800000"/>
            <a:headEnd/>
            <a:tailEnd/>
          </a:ln>
          <a:effectLst/>
        </p:spPr>
        <p:txBody>
          <a:bodyPr>
            <a:spAutoFit/>
          </a:bodyPr>
          <a:lstStyle/>
          <a:p>
            <a:pPr>
              <a:spcBef>
                <a:spcPct val="50000"/>
              </a:spcBef>
              <a:defRPr/>
            </a:pPr>
            <a:endParaRPr lang="en-US" sz="5400" dirty="0">
              <a:effectLst>
                <a:outerShdw blurRad="38100" dist="38100" dir="2700000" algn="tl">
                  <a:srgbClr val="C0C0C0"/>
                </a:outerShdw>
              </a:effectLst>
            </a:endParaRPr>
          </a:p>
          <a:p>
            <a:pPr algn="ctr">
              <a:spcBef>
                <a:spcPct val="50000"/>
              </a:spcBef>
              <a:defRPr/>
            </a:pPr>
            <a:r>
              <a:rPr lang="en-US" sz="2800" dirty="0">
                <a:effectLst>
                  <a:outerShdw blurRad="38100" dist="38100" dir="2700000" algn="tl">
                    <a:srgbClr val="C0C0C0"/>
                  </a:outerShdw>
                </a:effectLst>
              </a:rPr>
              <a:t> </a:t>
            </a:r>
            <a:r>
              <a:rPr lang="en-US" sz="1400" dirty="0">
                <a:solidFill>
                  <a:srgbClr val="C00000"/>
                </a:solidFill>
                <a:effectLst>
                  <a:outerShdw blurRad="38100" dist="38100" dir="2700000" algn="tl">
                    <a:srgbClr val="C0C0C0"/>
                  </a:outerShdw>
                </a:effectLst>
              </a:rPr>
              <a:t>Oman Academic Accreditation Authority (OAAA)</a:t>
            </a:r>
            <a:endParaRPr lang="en-GB" sz="1400" dirty="0">
              <a:solidFill>
                <a:srgbClr val="C00000"/>
              </a:solidFill>
              <a:effectLst>
                <a:outerShdw blurRad="38100" dist="38100" dir="2700000" algn="tl">
                  <a:srgbClr val="C0C0C0"/>
                </a:outerShdw>
              </a:effectLst>
            </a:endParaRPr>
          </a:p>
        </p:txBody>
      </p:sp>
      <p:pic>
        <p:nvPicPr>
          <p:cNvPr id="7173" name="Picture 9"/>
          <p:cNvPicPr>
            <a:picLocks noChangeAspect="1" noChangeArrowheads="1"/>
          </p:cNvPicPr>
          <p:nvPr/>
        </p:nvPicPr>
        <p:blipFill>
          <a:blip r:embed="rId4" cstate="print"/>
          <a:srcRect/>
          <a:stretch>
            <a:fillRect/>
          </a:stretch>
        </p:blipFill>
        <p:spPr bwMode="auto">
          <a:xfrm>
            <a:off x="3780631" y="707294"/>
            <a:ext cx="973138" cy="908603"/>
          </a:xfrm>
          <a:prstGeom prst="rect">
            <a:avLst/>
          </a:prstGeom>
          <a:noFill/>
          <a:ln w="9525">
            <a:noFill/>
            <a:miter lim="800000"/>
            <a:headEnd/>
            <a:tailEnd/>
          </a:ln>
        </p:spPr>
      </p:pic>
    </p:spTree>
    <p:extLst>
      <p:ext uri="{BB962C8B-B14F-4D97-AF65-F5344CB8AC3E}">
        <p14:creationId xmlns:p14="http://schemas.microsoft.com/office/powerpoint/2010/main" val="3064226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manual image 1"/>
          <p:cNvPicPr>
            <a:picLocks noChangeAspect="1" noChangeArrowheads="1"/>
          </p:cNvPicPr>
          <p:nvPr/>
        </p:nvPicPr>
        <p:blipFill>
          <a:blip r:embed="rId3" cstate="print">
            <a:lum bright="70000" contrast="-70000"/>
            <a:grayscl/>
          </a:blip>
          <a:srcRect r="64510"/>
          <a:stretch>
            <a:fillRect/>
          </a:stretch>
        </p:blipFill>
        <p:spPr bwMode="auto">
          <a:xfrm>
            <a:off x="0" y="0"/>
            <a:ext cx="1828800" cy="6858000"/>
          </a:xfrm>
          <a:prstGeom prst="rect">
            <a:avLst/>
          </a:prstGeom>
          <a:noFill/>
          <a:ln w="9525">
            <a:noFill/>
            <a:miter lim="800000"/>
            <a:headEnd/>
            <a:tailEnd/>
          </a:ln>
        </p:spPr>
      </p:pic>
      <p:sp>
        <p:nvSpPr>
          <p:cNvPr id="20483" name="Rectangle 3"/>
          <p:cNvSpPr>
            <a:spLocks noChangeArrowheads="1"/>
          </p:cNvSpPr>
          <p:nvPr/>
        </p:nvSpPr>
        <p:spPr bwMode="auto">
          <a:xfrm>
            <a:off x="455613" y="823231"/>
            <a:ext cx="8445500" cy="6411913"/>
          </a:xfrm>
          <a:prstGeom prst="rect">
            <a:avLst/>
          </a:prstGeom>
          <a:noFill/>
          <a:ln w="9525">
            <a:noFill/>
            <a:miter lim="800000"/>
            <a:headEnd/>
            <a:tailEnd/>
          </a:ln>
        </p:spPr>
        <p:txBody>
          <a:bodyPr/>
          <a:lstStyle/>
          <a:p>
            <a:pPr marL="804863" lvl="1" indent="-347663" algn="just">
              <a:lnSpc>
                <a:spcPct val="95000"/>
              </a:lnSpc>
              <a:spcAft>
                <a:spcPts val="600"/>
              </a:spcAft>
            </a:pPr>
            <a:endParaRPr lang="en-US" sz="2600" dirty="0" smtClean="0"/>
          </a:p>
          <a:p>
            <a:pPr marL="804863" lvl="1" indent="-347663" algn="just">
              <a:lnSpc>
                <a:spcPct val="95000"/>
              </a:lnSpc>
              <a:spcAft>
                <a:spcPts val="600"/>
              </a:spcAft>
            </a:pPr>
            <a:endParaRPr lang="en-US" sz="2600" dirty="0"/>
          </a:p>
          <a:p>
            <a:pPr marL="804863" lvl="1" indent="-347663">
              <a:lnSpc>
                <a:spcPct val="95000"/>
              </a:lnSpc>
              <a:spcAft>
                <a:spcPts val="600"/>
              </a:spcAft>
              <a:buFont typeface="Arial" panose="020B0604020202020204" pitchFamily="34" charset="0"/>
              <a:buChar char="•"/>
            </a:pPr>
            <a:endParaRPr lang="en-US" sz="2800" dirty="0" smtClean="0"/>
          </a:p>
          <a:p>
            <a:pPr marL="804863" lvl="1" indent="-347663" algn="just">
              <a:lnSpc>
                <a:spcPct val="95000"/>
              </a:lnSpc>
              <a:spcAft>
                <a:spcPts val="600"/>
              </a:spcAft>
              <a:buFont typeface="Arial" panose="020B0604020202020204" pitchFamily="34" charset="0"/>
              <a:buChar char="•"/>
            </a:pPr>
            <a:endParaRPr lang="en-US" sz="2600" dirty="0">
              <a:solidFill>
                <a:srgbClr val="FF0000"/>
              </a:solidFill>
            </a:endParaRPr>
          </a:p>
          <a:p>
            <a:pPr lvl="1" algn="just">
              <a:lnSpc>
                <a:spcPct val="95000"/>
              </a:lnSpc>
              <a:spcAft>
                <a:spcPts val="600"/>
              </a:spcAft>
            </a:pPr>
            <a:r>
              <a:rPr lang="en-US" sz="2600" dirty="0" smtClean="0"/>
              <a:t>	</a:t>
            </a:r>
            <a:endParaRPr lang="en-US" sz="2600" dirty="0"/>
          </a:p>
        </p:txBody>
      </p:sp>
      <p:grpSp>
        <p:nvGrpSpPr>
          <p:cNvPr id="20484" name="Group 7"/>
          <p:cNvGrpSpPr>
            <a:grpSpLocks/>
          </p:cNvGrpSpPr>
          <p:nvPr/>
        </p:nvGrpSpPr>
        <p:grpSpPr bwMode="auto">
          <a:xfrm>
            <a:off x="104775" y="112713"/>
            <a:ext cx="1414463" cy="1338262"/>
            <a:chOff x="388031" y="112712"/>
            <a:chExt cx="1137476" cy="1117144"/>
          </a:xfrm>
        </p:grpSpPr>
        <p:pic>
          <p:nvPicPr>
            <p:cNvPr id="20486" name="Picture 6"/>
            <p:cNvPicPr>
              <a:picLocks noChangeAspect="1" noChangeArrowheads="1"/>
            </p:cNvPicPr>
            <p:nvPr/>
          </p:nvPicPr>
          <p:blipFill>
            <a:blip r:embed="rId4" cstate="print"/>
            <a:srcRect/>
            <a:stretch>
              <a:fillRect/>
            </a:stretch>
          </p:blipFill>
          <p:spPr bwMode="auto">
            <a:xfrm>
              <a:off x="388031" y="112712"/>
              <a:ext cx="843543" cy="787173"/>
            </a:xfrm>
            <a:prstGeom prst="rect">
              <a:avLst/>
            </a:prstGeom>
            <a:noFill/>
            <a:ln w="9525">
              <a:noFill/>
              <a:miter lim="800000"/>
              <a:headEnd/>
              <a:tailEnd/>
            </a:ln>
          </p:spPr>
        </p:pic>
        <p:sp>
          <p:nvSpPr>
            <p:cNvPr id="10" name="Text Box 8"/>
            <p:cNvSpPr txBox="1">
              <a:spLocks noChangeArrowheads="1"/>
            </p:cNvSpPr>
            <p:nvPr/>
          </p:nvSpPr>
          <p:spPr bwMode="auto">
            <a:xfrm>
              <a:off x="435267" y="833621"/>
              <a:ext cx="1090240" cy="396235"/>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2" name="Rectangle 1"/>
          <p:cNvSpPr/>
          <p:nvPr/>
        </p:nvSpPr>
        <p:spPr>
          <a:xfrm>
            <a:off x="2286000" y="238456"/>
            <a:ext cx="5838423" cy="584775"/>
          </a:xfrm>
          <a:prstGeom prst="rect">
            <a:avLst/>
          </a:prstGeom>
        </p:spPr>
        <p:txBody>
          <a:bodyPr wrap="square">
            <a:spAutoFit/>
          </a:bodyPr>
          <a:lstStyle/>
          <a:p>
            <a:pPr lvl="0" algn="ctr"/>
            <a:r>
              <a:rPr lang="en-US" sz="3200" dirty="0" smtClean="0">
                <a:solidFill>
                  <a:srgbClr val="FF0000"/>
                </a:solidFill>
              </a:rPr>
              <a:t>Objectives of the OQF</a:t>
            </a:r>
            <a:endParaRPr lang="en-US" sz="3200" dirty="0">
              <a:solidFill>
                <a:srgbClr val="FF0000"/>
              </a:solidFill>
            </a:endParaRPr>
          </a:p>
        </p:txBody>
      </p:sp>
      <p:sp>
        <p:nvSpPr>
          <p:cNvPr id="3" name="TextBox 2"/>
          <p:cNvSpPr txBox="1"/>
          <p:nvPr/>
        </p:nvSpPr>
        <p:spPr>
          <a:xfrm>
            <a:off x="841375" y="1190685"/>
            <a:ext cx="7921626" cy="4985980"/>
          </a:xfrm>
          <a:prstGeom prst="rect">
            <a:avLst/>
          </a:prstGeom>
          <a:noFill/>
        </p:spPr>
        <p:txBody>
          <a:bodyPr wrap="square" rtlCol="0">
            <a:spAutoFit/>
          </a:bodyPr>
          <a:lstStyle/>
          <a:p>
            <a:pPr marL="285750" lvl="0" indent="-285750">
              <a:lnSpc>
                <a:spcPct val="150000"/>
              </a:lnSpc>
              <a:buFont typeface="Arial" panose="020B0604020202020204" pitchFamily="34" charset="0"/>
              <a:buChar char="•"/>
            </a:pPr>
            <a:r>
              <a:rPr lang="en-US" sz="2000" dirty="0"/>
              <a:t>Integrate different levels and types of education, such as basic; post-basic; technical education and vocational training and higher education</a:t>
            </a:r>
          </a:p>
          <a:p>
            <a:pPr marL="285750" lvl="0" indent="-285750">
              <a:lnSpc>
                <a:spcPct val="150000"/>
              </a:lnSpc>
              <a:buFont typeface="Arial" panose="020B0604020202020204" pitchFamily="34" charset="0"/>
              <a:buChar char="•"/>
            </a:pPr>
            <a:r>
              <a:rPr lang="en-US" sz="2000" dirty="0"/>
              <a:t>Facilitate national recognition of acquired skills and knowledge</a:t>
            </a:r>
          </a:p>
          <a:p>
            <a:pPr marL="285750" lvl="0" indent="-285750">
              <a:lnSpc>
                <a:spcPct val="150000"/>
              </a:lnSpc>
              <a:buFont typeface="Arial" panose="020B0604020202020204" pitchFamily="34" charset="0"/>
              <a:buChar char="•"/>
            </a:pPr>
            <a:r>
              <a:rPr lang="en-US" sz="2000" dirty="0"/>
              <a:t>Organize qualifications into a single comprehensive system of levels, titles and standards</a:t>
            </a:r>
          </a:p>
          <a:p>
            <a:pPr marL="285750" lvl="0" indent="-285750">
              <a:lnSpc>
                <a:spcPct val="150000"/>
              </a:lnSpc>
              <a:buFont typeface="Arial" panose="020B0604020202020204" pitchFamily="34" charset="0"/>
              <a:buChar char="•"/>
            </a:pPr>
            <a:r>
              <a:rPr lang="en-US" sz="2000" dirty="0"/>
              <a:t>Develop greater parity of esteem between academic and vocational qualifications</a:t>
            </a:r>
          </a:p>
          <a:p>
            <a:pPr marL="285750" lvl="0" indent="-285750">
              <a:lnSpc>
                <a:spcPct val="150000"/>
              </a:lnSpc>
              <a:buFont typeface="Arial" panose="020B0604020202020204" pitchFamily="34" charset="0"/>
              <a:buChar char="•"/>
            </a:pPr>
            <a:r>
              <a:rPr lang="en-US" sz="2000" dirty="0" err="1"/>
              <a:t>Harmonise</a:t>
            </a:r>
            <a:r>
              <a:rPr lang="en-US" sz="2000" dirty="0"/>
              <a:t> and enhance quality standards across the system</a:t>
            </a:r>
          </a:p>
          <a:p>
            <a:pPr marL="285750" lvl="0" indent="-285750">
              <a:lnSpc>
                <a:spcPct val="150000"/>
              </a:lnSpc>
              <a:buFont typeface="Arial" panose="020B0604020202020204" pitchFamily="34" charset="0"/>
              <a:buChar char="•"/>
            </a:pPr>
            <a:r>
              <a:rPr lang="en-US" sz="2000" dirty="0"/>
              <a:t>Encourage lifelong learning</a:t>
            </a:r>
          </a:p>
          <a:p>
            <a:pPr marL="285750" lvl="0" indent="-285750">
              <a:lnSpc>
                <a:spcPct val="150000"/>
              </a:lnSpc>
              <a:buFont typeface="Arial" panose="020B0604020202020204" pitchFamily="34" charset="0"/>
              <a:buChar char="•"/>
            </a:pPr>
            <a:r>
              <a:rPr lang="en-US" sz="2000" dirty="0"/>
              <a:t>Provide a system for </a:t>
            </a:r>
            <a:r>
              <a:rPr lang="en-US" sz="2000" dirty="0" err="1"/>
              <a:t>recognising</a:t>
            </a:r>
            <a:r>
              <a:rPr lang="en-US" sz="2000" dirty="0"/>
              <a:t> external </a:t>
            </a:r>
            <a:r>
              <a:rPr lang="en-US" sz="2000" dirty="0" smtClean="0"/>
              <a:t>qualifications.</a:t>
            </a:r>
            <a:endParaRPr lang="en-US" sz="2000" dirty="0"/>
          </a:p>
          <a:p>
            <a:endParaRPr lang="en-US" dirty="0"/>
          </a:p>
        </p:txBody>
      </p:sp>
    </p:spTree>
    <p:extLst>
      <p:ext uri="{BB962C8B-B14F-4D97-AF65-F5344CB8AC3E}">
        <p14:creationId xmlns:p14="http://schemas.microsoft.com/office/powerpoint/2010/main" val="312011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manual image 1"/>
          <p:cNvPicPr>
            <a:picLocks noChangeAspect="1" noChangeArrowheads="1"/>
          </p:cNvPicPr>
          <p:nvPr/>
        </p:nvPicPr>
        <p:blipFill>
          <a:blip r:embed="rId3" cstate="print">
            <a:lum bright="70000" contrast="-70000"/>
            <a:grayscl/>
          </a:blip>
          <a:srcRect r="64510"/>
          <a:stretch>
            <a:fillRect/>
          </a:stretch>
        </p:blipFill>
        <p:spPr bwMode="auto">
          <a:xfrm>
            <a:off x="0" y="0"/>
            <a:ext cx="1828800" cy="6858000"/>
          </a:xfrm>
          <a:prstGeom prst="rect">
            <a:avLst/>
          </a:prstGeom>
          <a:noFill/>
          <a:ln w="9525">
            <a:noFill/>
            <a:miter lim="800000"/>
            <a:headEnd/>
            <a:tailEnd/>
          </a:ln>
        </p:spPr>
      </p:pic>
      <p:sp>
        <p:nvSpPr>
          <p:cNvPr id="20483" name="Rectangle 3"/>
          <p:cNvSpPr>
            <a:spLocks noChangeArrowheads="1"/>
          </p:cNvSpPr>
          <p:nvPr/>
        </p:nvSpPr>
        <p:spPr bwMode="auto">
          <a:xfrm>
            <a:off x="455613" y="823231"/>
            <a:ext cx="8445500" cy="6411913"/>
          </a:xfrm>
          <a:prstGeom prst="rect">
            <a:avLst/>
          </a:prstGeom>
          <a:noFill/>
          <a:ln w="9525">
            <a:noFill/>
            <a:miter lim="800000"/>
            <a:headEnd/>
            <a:tailEnd/>
          </a:ln>
        </p:spPr>
        <p:txBody>
          <a:bodyPr/>
          <a:lstStyle/>
          <a:p>
            <a:pPr marL="804863" lvl="1" indent="-347663" algn="just">
              <a:lnSpc>
                <a:spcPct val="95000"/>
              </a:lnSpc>
              <a:spcAft>
                <a:spcPts val="600"/>
              </a:spcAft>
            </a:pPr>
            <a:endParaRPr lang="en-US" sz="2600" dirty="0" smtClean="0"/>
          </a:p>
          <a:p>
            <a:pPr marL="804863" lvl="1" indent="-347663" algn="just">
              <a:lnSpc>
                <a:spcPct val="95000"/>
              </a:lnSpc>
              <a:spcAft>
                <a:spcPts val="600"/>
              </a:spcAft>
            </a:pPr>
            <a:endParaRPr lang="en-US" sz="2600" dirty="0"/>
          </a:p>
          <a:p>
            <a:pPr marL="804863" lvl="1" indent="-347663">
              <a:lnSpc>
                <a:spcPct val="95000"/>
              </a:lnSpc>
              <a:spcAft>
                <a:spcPts val="600"/>
              </a:spcAft>
              <a:buFont typeface="Arial" panose="020B0604020202020204" pitchFamily="34" charset="0"/>
              <a:buChar char="•"/>
            </a:pPr>
            <a:endParaRPr lang="en-US" sz="2800" dirty="0" smtClean="0"/>
          </a:p>
          <a:p>
            <a:pPr marL="804863" lvl="1" indent="-347663" algn="just">
              <a:lnSpc>
                <a:spcPct val="95000"/>
              </a:lnSpc>
              <a:spcAft>
                <a:spcPts val="600"/>
              </a:spcAft>
              <a:buFont typeface="Arial" panose="020B0604020202020204" pitchFamily="34" charset="0"/>
              <a:buChar char="•"/>
            </a:pPr>
            <a:endParaRPr lang="en-US" sz="2600" dirty="0">
              <a:solidFill>
                <a:srgbClr val="FF0000"/>
              </a:solidFill>
            </a:endParaRPr>
          </a:p>
          <a:p>
            <a:pPr lvl="1" algn="just">
              <a:lnSpc>
                <a:spcPct val="95000"/>
              </a:lnSpc>
              <a:spcAft>
                <a:spcPts val="600"/>
              </a:spcAft>
            </a:pPr>
            <a:r>
              <a:rPr lang="en-US" sz="2600" dirty="0" smtClean="0"/>
              <a:t>	</a:t>
            </a:r>
            <a:endParaRPr lang="en-US" sz="2600" dirty="0"/>
          </a:p>
        </p:txBody>
      </p:sp>
      <p:grpSp>
        <p:nvGrpSpPr>
          <p:cNvPr id="20484" name="Group 7"/>
          <p:cNvGrpSpPr>
            <a:grpSpLocks/>
          </p:cNvGrpSpPr>
          <p:nvPr/>
        </p:nvGrpSpPr>
        <p:grpSpPr bwMode="auto">
          <a:xfrm>
            <a:off x="104775" y="112713"/>
            <a:ext cx="1414463" cy="1338262"/>
            <a:chOff x="388031" y="112712"/>
            <a:chExt cx="1137476" cy="1117144"/>
          </a:xfrm>
        </p:grpSpPr>
        <p:pic>
          <p:nvPicPr>
            <p:cNvPr id="20486" name="Picture 6"/>
            <p:cNvPicPr>
              <a:picLocks noChangeAspect="1" noChangeArrowheads="1"/>
            </p:cNvPicPr>
            <p:nvPr/>
          </p:nvPicPr>
          <p:blipFill>
            <a:blip r:embed="rId4" cstate="print"/>
            <a:srcRect/>
            <a:stretch>
              <a:fillRect/>
            </a:stretch>
          </p:blipFill>
          <p:spPr bwMode="auto">
            <a:xfrm>
              <a:off x="388031" y="112712"/>
              <a:ext cx="843543" cy="787173"/>
            </a:xfrm>
            <a:prstGeom prst="rect">
              <a:avLst/>
            </a:prstGeom>
            <a:noFill/>
            <a:ln w="9525">
              <a:noFill/>
              <a:miter lim="800000"/>
              <a:headEnd/>
              <a:tailEnd/>
            </a:ln>
          </p:spPr>
        </p:pic>
        <p:sp>
          <p:nvSpPr>
            <p:cNvPr id="10" name="Text Box 8"/>
            <p:cNvSpPr txBox="1">
              <a:spLocks noChangeArrowheads="1"/>
            </p:cNvSpPr>
            <p:nvPr/>
          </p:nvSpPr>
          <p:spPr bwMode="auto">
            <a:xfrm>
              <a:off x="435267" y="833621"/>
              <a:ext cx="1090240" cy="396235"/>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2" name="Rectangle 1"/>
          <p:cNvSpPr/>
          <p:nvPr/>
        </p:nvSpPr>
        <p:spPr>
          <a:xfrm>
            <a:off x="1524000" y="789789"/>
            <a:ext cx="5838423" cy="584775"/>
          </a:xfrm>
          <a:prstGeom prst="rect">
            <a:avLst/>
          </a:prstGeom>
        </p:spPr>
        <p:txBody>
          <a:bodyPr wrap="square">
            <a:spAutoFit/>
          </a:bodyPr>
          <a:lstStyle/>
          <a:p>
            <a:pPr lvl="0" algn="ctr"/>
            <a:r>
              <a:rPr lang="en-US" sz="3200" b="1" dirty="0" smtClean="0">
                <a:solidFill>
                  <a:srgbClr val="C00000"/>
                </a:solidFill>
              </a:rPr>
              <a:t>Timeframes </a:t>
            </a:r>
            <a:endParaRPr lang="en-US" sz="3200" b="1" dirty="0">
              <a:solidFill>
                <a:srgbClr val="C00000"/>
              </a:solidFill>
            </a:endParaRPr>
          </a:p>
        </p:txBody>
      </p:sp>
      <p:sp>
        <p:nvSpPr>
          <p:cNvPr id="4" name="TextBox 3"/>
          <p:cNvSpPr txBox="1"/>
          <p:nvPr/>
        </p:nvSpPr>
        <p:spPr>
          <a:xfrm>
            <a:off x="1153729" y="2149394"/>
            <a:ext cx="7605713" cy="3170099"/>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Project divided into two phases</a:t>
            </a:r>
          </a:p>
          <a:p>
            <a:pPr marL="800100" lvl="1" indent="-342900">
              <a:lnSpc>
                <a:spcPct val="150000"/>
              </a:lnSpc>
              <a:buFont typeface="Wingdings" panose="05000000000000000000" pitchFamily="2" charset="2"/>
              <a:buChar char="ü"/>
            </a:pPr>
            <a:r>
              <a:rPr lang="en-US" sz="3200" dirty="0" smtClean="0"/>
              <a:t>Phase 1 – May 2015 – July 2016</a:t>
            </a:r>
          </a:p>
          <a:p>
            <a:pPr marL="800100" lvl="1" indent="-342900">
              <a:lnSpc>
                <a:spcPct val="150000"/>
              </a:lnSpc>
              <a:buFont typeface="Wingdings" panose="05000000000000000000" pitchFamily="2" charset="2"/>
              <a:buChar char="ü"/>
            </a:pPr>
            <a:r>
              <a:rPr lang="en-US" sz="3200" dirty="0" smtClean="0"/>
              <a:t>Phase 2 – August 2016 – October 2017</a:t>
            </a:r>
            <a:br>
              <a:rPr lang="en-US" sz="3200" dirty="0" smtClean="0"/>
            </a:br>
            <a:endParaRPr lang="en-US" sz="3200" dirty="0" smtClean="0"/>
          </a:p>
          <a:p>
            <a:endParaRPr lang="en-US" sz="2400" dirty="0"/>
          </a:p>
        </p:txBody>
      </p:sp>
      <p:pic>
        <p:nvPicPr>
          <p:cNvPr id="1026" name="Picture 2" descr="C:\Users\lee.ACCREDITATION\AppData\Local\Microsoft\Windows\Temporary Internet Files\Content.IE5\ZJ7OSW7B\calendar%20clip%20art[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0" y="4915779"/>
            <a:ext cx="1813560" cy="1531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0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manual image 1"/>
          <p:cNvPicPr>
            <a:picLocks noChangeAspect="1" noChangeArrowheads="1"/>
          </p:cNvPicPr>
          <p:nvPr/>
        </p:nvPicPr>
        <p:blipFill>
          <a:blip r:embed="rId3" cstate="print">
            <a:lum bright="70000" contrast="-70000"/>
            <a:grayscl/>
          </a:blip>
          <a:srcRect r="64510"/>
          <a:stretch>
            <a:fillRect/>
          </a:stretch>
        </p:blipFill>
        <p:spPr bwMode="auto">
          <a:xfrm>
            <a:off x="0" y="0"/>
            <a:ext cx="1828800" cy="6858000"/>
          </a:xfrm>
          <a:prstGeom prst="rect">
            <a:avLst/>
          </a:prstGeom>
          <a:noFill/>
          <a:ln w="9525">
            <a:noFill/>
            <a:miter lim="800000"/>
            <a:headEnd/>
            <a:tailEnd/>
          </a:ln>
        </p:spPr>
      </p:pic>
      <p:sp>
        <p:nvSpPr>
          <p:cNvPr id="20483" name="Rectangle 3"/>
          <p:cNvSpPr>
            <a:spLocks noChangeArrowheads="1"/>
          </p:cNvSpPr>
          <p:nvPr/>
        </p:nvSpPr>
        <p:spPr bwMode="auto">
          <a:xfrm>
            <a:off x="455613" y="823231"/>
            <a:ext cx="8445500" cy="6411913"/>
          </a:xfrm>
          <a:prstGeom prst="rect">
            <a:avLst/>
          </a:prstGeom>
          <a:noFill/>
          <a:ln w="9525">
            <a:noFill/>
            <a:miter lim="800000"/>
            <a:headEnd/>
            <a:tailEnd/>
          </a:ln>
        </p:spPr>
        <p:txBody>
          <a:bodyPr/>
          <a:lstStyle/>
          <a:p>
            <a:pPr marL="804863" lvl="1" indent="-347663" algn="just">
              <a:lnSpc>
                <a:spcPct val="95000"/>
              </a:lnSpc>
              <a:spcAft>
                <a:spcPts val="600"/>
              </a:spcAft>
            </a:pPr>
            <a:endParaRPr lang="en-US" sz="2600" dirty="0" smtClean="0"/>
          </a:p>
          <a:p>
            <a:pPr marL="804863" lvl="1" indent="-347663" algn="just">
              <a:lnSpc>
                <a:spcPct val="95000"/>
              </a:lnSpc>
              <a:spcAft>
                <a:spcPts val="600"/>
              </a:spcAft>
            </a:pPr>
            <a:endParaRPr lang="en-US" sz="2600" dirty="0"/>
          </a:p>
          <a:p>
            <a:pPr marL="804863" lvl="1" indent="-347663">
              <a:lnSpc>
                <a:spcPct val="95000"/>
              </a:lnSpc>
              <a:spcAft>
                <a:spcPts val="600"/>
              </a:spcAft>
              <a:buFont typeface="Arial" panose="020B0604020202020204" pitchFamily="34" charset="0"/>
              <a:buChar char="•"/>
            </a:pPr>
            <a:endParaRPr lang="en-US" sz="2800" dirty="0" smtClean="0"/>
          </a:p>
          <a:p>
            <a:pPr marL="804863" lvl="1" indent="-347663" algn="just">
              <a:lnSpc>
                <a:spcPct val="95000"/>
              </a:lnSpc>
              <a:spcAft>
                <a:spcPts val="600"/>
              </a:spcAft>
              <a:buFont typeface="Arial" panose="020B0604020202020204" pitchFamily="34" charset="0"/>
              <a:buChar char="•"/>
            </a:pPr>
            <a:endParaRPr lang="en-US" sz="2600" dirty="0">
              <a:solidFill>
                <a:srgbClr val="FF0000"/>
              </a:solidFill>
            </a:endParaRPr>
          </a:p>
          <a:p>
            <a:pPr lvl="1" algn="just">
              <a:lnSpc>
                <a:spcPct val="95000"/>
              </a:lnSpc>
              <a:spcAft>
                <a:spcPts val="600"/>
              </a:spcAft>
            </a:pPr>
            <a:r>
              <a:rPr lang="en-US" sz="2600" dirty="0" smtClean="0"/>
              <a:t>	</a:t>
            </a:r>
            <a:endParaRPr lang="en-US" sz="2600" dirty="0"/>
          </a:p>
        </p:txBody>
      </p:sp>
      <p:grpSp>
        <p:nvGrpSpPr>
          <p:cNvPr id="20484" name="Group 7"/>
          <p:cNvGrpSpPr>
            <a:grpSpLocks/>
          </p:cNvGrpSpPr>
          <p:nvPr/>
        </p:nvGrpSpPr>
        <p:grpSpPr bwMode="auto">
          <a:xfrm>
            <a:off x="104775" y="112713"/>
            <a:ext cx="1414463" cy="1338262"/>
            <a:chOff x="388031" y="112712"/>
            <a:chExt cx="1137476" cy="1117144"/>
          </a:xfrm>
        </p:grpSpPr>
        <p:pic>
          <p:nvPicPr>
            <p:cNvPr id="20486" name="Picture 6"/>
            <p:cNvPicPr>
              <a:picLocks noChangeAspect="1" noChangeArrowheads="1"/>
            </p:cNvPicPr>
            <p:nvPr/>
          </p:nvPicPr>
          <p:blipFill>
            <a:blip r:embed="rId4" cstate="print"/>
            <a:srcRect/>
            <a:stretch>
              <a:fillRect/>
            </a:stretch>
          </p:blipFill>
          <p:spPr bwMode="auto">
            <a:xfrm>
              <a:off x="388031" y="112712"/>
              <a:ext cx="843543" cy="787173"/>
            </a:xfrm>
            <a:prstGeom prst="rect">
              <a:avLst/>
            </a:prstGeom>
            <a:noFill/>
            <a:ln w="9525">
              <a:noFill/>
              <a:miter lim="800000"/>
              <a:headEnd/>
              <a:tailEnd/>
            </a:ln>
          </p:spPr>
        </p:pic>
        <p:sp>
          <p:nvSpPr>
            <p:cNvPr id="10" name="Text Box 8"/>
            <p:cNvSpPr txBox="1">
              <a:spLocks noChangeArrowheads="1"/>
            </p:cNvSpPr>
            <p:nvPr/>
          </p:nvSpPr>
          <p:spPr bwMode="auto">
            <a:xfrm>
              <a:off x="435267" y="833621"/>
              <a:ext cx="1090240" cy="396235"/>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pic>
        <p:nvPicPr>
          <p:cNvPr id="2050" name="Picture 2" descr="http://payload181.cargocollective.com/1/5/188088/5920782/DUmap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524000"/>
            <a:ext cx="8596313" cy="51364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57400" y="530843"/>
            <a:ext cx="5410200" cy="584775"/>
          </a:xfrm>
          <a:prstGeom prst="rect">
            <a:avLst/>
          </a:prstGeom>
          <a:noFill/>
        </p:spPr>
        <p:txBody>
          <a:bodyPr wrap="square" rtlCol="0">
            <a:spAutoFit/>
          </a:bodyPr>
          <a:lstStyle/>
          <a:p>
            <a:pPr algn="ctr"/>
            <a:r>
              <a:rPr lang="en-US" sz="3200" b="1" dirty="0" smtClean="0">
                <a:solidFill>
                  <a:srgbClr val="C00000"/>
                </a:solidFill>
              </a:rPr>
              <a:t>Our Journey</a:t>
            </a:r>
            <a:endParaRPr lang="en-US" sz="3200" b="1" dirty="0">
              <a:solidFill>
                <a:srgbClr val="C00000"/>
              </a:solidFill>
            </a:endParaRPr>
          </a:p>
        </p:txBody>
      </p:sp>
    </p:spTree>
    <p:extLst>
      <p:ext uri="{BB962C8B-B14F-4D97-AF65-F5344CB8AC3E}">
        <p14:creationId xmlns:p14="http://schemas.microsoft.com/office/powerpoint/2010/main" val="21030254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manual image 1"/>
          <p:cNvPicPr>
            <a:picLocks noChangeAspect="1" noChangeArrowheads="1"/>
          </p:cNvPicPr>
          <p:nvPr/>
        </p:nvPicPr>
        <p:blipFill>
          <a:blip r:embed="rId3" cstate="print">
            <a:lum bright="70000" contrast="-70000"/>
            <a:grayscl/>
          </a:blip>
          <a:srcRect r="64510"/>
          <a:stretch>
            <a:fillRect/>
          </a:stretch>
        </p:blipFill>
        <p:spPr bwMode="auto">
          <a:xfrm>
            <a:off x="0" y="0"/>
            <a:ext cx="1828800" cy="6858000"/>
          </a:xfrm>
          <a:prstGeom prst="rect">
            <a:avLst/>
          </a:prstGeom>
          <a:noFill/>
          <a:ln w="9525">
            <a:noFill/>
            <a:miter lim="800000"/>
            <a:headEnd/>
            <a:tailEnd/>
          </a:ln>
        </p:spPr>
      </p:pic>
      <p:sp>
        <p:nvSpPr>
          <p:cNvPr id="20483" name="Rectangle 3"/>
          <p:cNvSpPr>
            <a:spLocks noChangeArrowheads="1"/>
          </p:cNvSpPr>
          <p:nvPr/>
        </p:nvSpPr>
        <p:spPr bwMode="auto">
          <a:xfrm>
            <a:off x="455613" y="823231"/>
            <a:ext cx="8445500" cy="6411913"/>
          </a:xfrm>
          <a:prstGeom prst="rect">
            <a:avLst/>
          </a:prstGeom>
          <a:noFill/>
          <a:ln w="9525">
            <a:noFill/>
            <a:miter lim="800000"/>
            <a:headEnd/>
            <a:tailEnd/>
          </a:ln>
        </p:spPr>
        <p:txBody>
          <a:bodyPr/>
          <a:lstStyle/>
          <a:p>
            <a:pPr marL="804863" lvl="1" indent="-347663" algn="just">
              <a:lnSpc>
                <a:spcPct val="95000"/>
              </a:lnSpc>
              <a:spcAft>
                <a:spcPts val="600"/>
              </a:spcAft>
            </a:pPr>
            <a:endParaRPr lang="en-US" sz="2600" dirty="0" smtClean="0"/>
          </a:p>
          <a:p>
            <a:pPr marL="804863" lvl="1" indent="-347663" algn="just">
              <a:lnSpc>
                <a:spcPct val="95000"/>
              </a:lnSpc>
              <a:spcAft>
                <a:spcPts val="600"/>
              </a:spcAft>
            </a:pPr>
            <a:endParaRPr lang="en-US" sz="2600" dirty="0"/>
          </a:p>
          <a:p>
            <a:pPr marL="804863" lvl="1" indent="-347663">
              <a:lnSpc>
                <a:spcPct val="95000"/>
              </a:lnSpc>
              <a:spcAft>
                <a:spcPts val="600"/>
              </a:spcAft>
              <a:buFont typeface="Arial" panose="020B0604020202020204" pitchFamily="34" charset="0"/>
              <a:buChar char="•"/>
            </a:pPr>
            <a:endParaRPr lang="en-US" sz="2800" dirty="0" smtClean="0"/>
          </a:p>
          <a:p>
            <a:pPr marL="804863" lvl="1" indent="-347663" algn="just">
              <a:lnSpc>
                <a:spcPct val="95000"/>
              </a:lnSpc>
              <a:spcAft>
                <a:spcPts val="600"/>
              </a:spcAft>
              <a:buFont typeface="Arial" panose="020B0604020202020204" pitchFamily="34" charset="0"/>
              <a:buChar char="•"/>
            </a:pPr>
            <a:endParaRPr lang="en-US" sz="2600" dirty="0">
              <a:solidFill>
                <a:srgbClr val="FF0000"/>
              </a:solidFill>
            </a:endParaRPr>
          </a:p>
          <a:p>
            <a:pPr lvl="1" algn="just">
              <a:lnSpc>
                <a:spcPct val="95000"/>
              </a:lnSpc>
              <a:spcAft>
                <a:spcPts val="600"/>
              </a:spcAft>
            </a:pPr>
            <a:r>
              <a:rPr lang="en-US" sz="2600" dirty="0" smtClean="0"/>
              <a:t>	</a:t>
            </a:r>
            <a:endParaRPr lang="en-US" sz="2600" dirty="0"/>
          </a:p>
        </p:txBody>
      </p:sp>
      <p:grpSp>
        <p:nvGrpSpPr>
          <p:cNvPr id="20484" name="Group 7"/>
          <p:cNvGrpSpPr>
            <a:grpSpLocks/>
          </p:cNvGrpSpPr>
          <p:nvPr/>
        </p:nvGrpSpPr>
        <p:grpSpPr bwMode="auto">
          <a:xfrm>
            <a:off x="104775" y="112713"/>
            <a:ext cx="1414463" cy="1338262"/>
            <a:chOff x="388031" y="112712"/>
            <a:chExt cx="1137476" cy="1117144"/>
          </a:xfrm>
        </p:grpSpPr>
        <p:pic>
          <p:nvPicPr>
            <p:cNvPr id="20486" name="Picture 6"/>
            <p:cNvPicPr>
              <a:picLocks noChangeAspect="1" noChangeArrowheads="1"/>
            </p:cNvPicPr>
            <p:nvPr/>
          </p:nvPicPr>
          <p:blipFill>
            <a:blip r:embed="rId4" cstate="print"/>
            <a:srcRect/>
            <a:stretch>
              <a:fillRect/>
            </a:stretch>
          </p:blipFill>
          <p:spPr bwMode="auto">
            <a:xfrm>
              <a:off x="388031" y="112712"/>
              <a:ext cx="843543" cy="787173"/>
            </a:xfrm>
            <a:prstGeom prst="rect">
              <a:avLst/>
            </a:prstGeom>
            <a:noFill/>
            <a:ln w="9525">
              <a:noFill/>
              <a:miter lim="800000"/>
              <a:headEnd/>
              <a:tailEnd/>
            </a:ln>
          </p:spPr>
        </p:pic>
        <p:sp>
          <p:nvSpPr>
            <p:cNvPr id="10" name="Text Box 8"/>
            <p:cNvSpPr txBox="1">
              <a:spLocks noChangeArrowheads="1"/>
            </p:cNvSpPr>
            <p:nvPr/>
          </p:nvSpPr>
          <p:spPr bwMode="auto">
            <a:xfrm>
              <a:off x="435267" y="833621"/>
              <a:ext cx="1090240" cy="396235"/>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2" name="Rectangle 1"/>
          <p:cNvSpPr/>
          <p:nvPr/>
        </p:nvSpPr>
        <p:spPr>
          <a:xfrm>
            <a:off x="2947675" y="391397"/>
            <a:ext cx="4010650" cy="707886"/>
          </a:xfrm>
          <a:prstGeom prst="rect">
            <a:avLst/>
          </a:prstGeom>
        </p:spPr>
        <p:txBody>
          <a:bodyPr wrap="none">
            <a:spAutoFit/>
          </a:bodyPr>
          <a:lstStyle/>
          <a:p>
            <a:r>
              <a:rPr lang="en-US" sz="4000" b="1" dirty="0" smtClean="0">
                <a:solidFill>
                  <a:srgbClr val="C00000"/>
                </a:solidFill>
              </a:rPr>
              <a:t>Our Starting Point</a:t>
            </a:r>
            <a:endParaRPr lang="en-US" sz="4000" dirty="0">
              <a:solidFill>
                <a:srgbClr val="C00000"/>
              </a:solidFill>
            </a:endParaRPr>
          </a:p>
        </p:txBody>
      </p:sp>
      <p:sp>
        <p:nvSpPr>
          <p:cNvPr id="3" name="Rectangle 2"/>
          <p:cNvSpPr/>
          <p:nvPr/>
        </p:nvSpPr>
        <p:spPr>
          <a:xfrm>
            <a:off x="152400" y="1743670"/>
            <a:ext cx="4038600" cy="646331"/>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dirty="0" smtClean="0"/>
              <a:t>The </a:t>
            </a:r>
            <a:r>
              <a:rPr lang="en-US" dirty="0"/>
              <a:t>existing </a:t>
            </a:r>
            <a:r>
              <a:rPr lang="en-US" dirty="0" smtClean="0"/>
              <a:t>qualifications framework for </a:t>
            </a:r>
            <a:r>
              <a:rPr lang="en-US" dirty="0"/>
              <a:t>higher education </a:t>
            </a:r>
            <a:r>
              <a:rPr lang="en-US" dirty="0" smtClean="0"/>
              <a:t>in </a:t>
            </a:r>
            <a:r>
              <a:rPr lang="en-US" dirty="0"/>
              <a:t>place since </a:t>
            </a:r>
            <a:r>
              <a:rPr lang="en-US" dirty="0" smtClean="0"/>
              <a:t>2004/5</a:t>
            </a:r>
            <a:endParaRPr lang="en-US" dirty="0"/>
          </a:p>
        </p:txBody>
      </p:sp>
      <p:pic>
        <p:nvPicPr>
          <p:cNvPr id="1028" name="Picture 4" descr="http://payload181.cargocollective.com/1/5/188088/5920782/DUmap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676400"/>
            <a:ext cx="4633913" cy="295592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3200400" y="2390001"/>
            <a:ext cx="1295400" cy="1724799"/>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62010" y="4724400"/>
            <a:ext cx="7815190" cy="1572866"/>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US" dirty="0" smtClean="0"/>
              <a:t>The OQF Development Project started formally with a Project Launch in May 2015 </a:t>
            </a:r>
          </a:p>
          <a:p>
            <a:pPr marL="742950" lvl="1" indent="-285750">
              <a:lnSpc>
                <a:spcPct val="150000"/>
              </a:lnSpc>
              <a:buFont typeface="Wingdings" panose="05000000000000000000" pitchFamily="2" charset="2"/>
              <a:buChar char="§"/>
            </a:pPr>
            <a:r>
              <a:rPr lang="en-US" dirty="0" smtClean="0"/>
              <a:t>Establishment of OQF Oversight Committee (June 2014)</a:t>
            </a:r>
          </a:p>
          <a:p>
            <a:pPr marL="742950" lvl="1" indent="-285750">
              <a:lnSpc>
                <a:spcPct val="150000"/>
              </a:lnSpc>
              <a:buFont typeface="Wingdings" panose="05000000000000000000" pitchFamily="2" charset="2"/>
              <a:buChar char="§"/>
            </a:pPr>
            <a:r>
              <a:rPr lang="en-US" dirty="0" smtClean="0"/>
              <a:t>Joined by Scottish Qualification Authority (May 2015</a:t>
            </a:r>
          </a:p>
          <a:p>
            <a:pPr marL="742950" lvl="1" indent="-285750">
              <a:lnSpc>
                <a:spcPct val="150000"/>
              </a:lnSpc>
              <a:buFont typeface="Wingdings" panose="05000000000000000000" pitchFamily="2" charset="2"/>
              <a:buChar char="§"/>
            </a:pPr>
            <a:r>
              <a:rPr lang="en-US" dirty="0" smtClean="0"/>
              <a:t>Development Team seconded to OAAA (June 2015</a:t>
            </a:r>
            <a:r>
              <a:rPr lang="en-US" sz="1600" dirty="0" smtClean="0"/>
              <a:t>)</a:t>
            </a:r>
          </a:p>
        </p:txBody>
      </p:sp>
      <p:cxnSp>
        <p:nvCxnSpPr>
          <p:cNvPr id="16" name="Straight Arrow Connector 15"/>
          <p:cNvCxnSpPr/>
          <p:nvPr/>
        </p:nvCxnSpPr>
        <p:spPr>
          <a:xfrm flipV="1">
            <a:off x="4953000" y="3766041"/>
            <a:ext cx="457200" cy="958359"/>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620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manual image 1"/>
          <p:cNvPicPr>
            <a:picLocks noChangeAspect="1" noChangeArrowheads="1"/>
          </p:cNvPicPr>
          <p:nvPr/>
        </p:nvPicPr>
        <p:blipFill>
          <a:blip r:embed="rId3" cstate="print">
            <a:lum bright="70000" contrast="-70000"/>
            <a:grayscl/>
          </a:blip>
          <a:srcRect r="64510"/>
          <a:stretch>
            <a:fillRect/>
          </a:stretch>
        </p:blipFill>
        <p:spPr bwMode="auto">
          <a:xfrm>
            <a:off x="0" y="0"/>
            <a:ext cx="1828800" cy="6858000"/>
          </a:xfrm>
          <a:prstGeom prst="rect">
            <a:avLst/>
          </a:prstGeom>
          <a:noFill/>
          <a:ln w="9525">
            <a:noFill/>
            <a:miter lim="800000"/>
            <a:headEnd/>
            <a:tailEnd/>
          </a:ln>
        </p:spPr>
      </p:pic>
      <p:sp>
        <p:nvSpPr>
          <p:cNvPr id="20483" name="Rectangle 3"/>
          <p:cNvSpPr>
            <a:spLocks noChangeArrowheads="1"/>
          </p:cNvSpPr>
          <p:nvPr/>
        </p:nvSpPr>
        <p:spPr bwMode="auto">
          <a:xfrm>
            <a:off x="455613" y="823231"/>
            <a:ext cx="8445500" cy="6411913"/>
          </a:xfrm>
          <a:prstGeom prst="rect">
            <a:avLst/>
          </a:prstGeom>
          <a:noFill/>
          <a:ln w="9525">
            <a:noFill/>
            <a:miter lim="800000"/>
            <a:headEnd/>
            <a:tailEnd/>
          </a:ln>
        </p:spPr>
        <p:txBody>
          <a:bodyPr/>
          <a:lstStyle/>
          <a:p>
            <a:pPr marL="804863" lvl="1" indent="-347663" algn="just">
              <a:lnSpc>
                <a:spcPct val="95000"/>
              </a:lnSpc>
              <a:spcAft>
                <a:spcPts val="600"/>
              </a:spcAft>
            </a:pPr>
            <a:endParaRPr lang="en-US" sz="2600" dirty="0" smtClean="0"/>
          </a:p>
          <a:p>
            <a:pPr marL="804863" lvl="1" indent="-347663" algn="just">
              <a:lnSpc>
                <a:spcPct val="95000"/>
              </a:lnSpc>
              <a:spcAft>
                <a:spcPts val="600"/>
              </a:spcAft>
            </a:pPr>
            <a:endParaRPr lang="en-US" sz="2600" dirty="0"/>
          </a:p>
          <a:p>
            <a:pPr marL="804863" lvl="1" indent="-347663">
              <a:lnSpc>
                <a:spcPct val="95000"/>
              </a:lnSpc>
              <a:spcAft>
                <a:spcPts val="600"/>
              </a:spcAft>
              <a:buFont typeface="Arial" panose="020B0604020202020204" pitchFamily="34" charset="0"/>
              <a:buChar char="•"/>
            </a:pPr>
            <a:endParaRPr lang="en-US" sz="2800" dirty="0" smtClean="0"/>
          </a:p>
          <a:p>
            <a:pPr marL="804863" lvl="1" indent="-347663" algn="just">
              <a:lnSpc>
                <a:spcPct val="95000"/>
              </a:lnSpc>
              <a:spcAft>
                <a:spcPts val="600"/>
              </a:spcAft>
              <a:buFont typeface="Arial" panose="020B0604020202020204" pitchFamily="34" charset="0"/>
              <a:buChar char="•"/>
            </a:pPr>
            <a:endParaRPr lang="en-US" sz="2600" dirty="0">
              <a:solidFill>
                <a:srgbClr val="FF0000"/>
              </a:solidFill>
            </a:endParaRPr>
          </a:p>
          <a:p>
            <a:pPr lvl="1" algn="just">
              <a:lnSpc>
                <a:spcPct val="95000"/>
              </a:lnSpc>
              <a:spcAft>
                <a:spcPts val="600"/>
              </a:spcAft>
            </a:pPr>
            <a:r>
              <a:rPr lang="en-US" sz="2600" dirty="0" smtClean="0"/>
              <a:t>	</a:t>
            </a:r>
            <a:endParaRPr lang="en-US" sz="2600" dirty="0"/>
          </a:p>
        </p:txBody>
      </p:sp>
      <p:grpSp>
        <p:nvGrpSpPr>
          <p:cNvPr id="20484" name="Group 7"/>
          <p:cNvGrpSpPr>
            <a:grpSpLocks/>
          </p:cNvGrpSpPr>
          <p:nvPr/>
        </p:nvGrpSpPr>
        <p:grpSpPr bwMode="auto">
          <a:xfrm>
            <a:off x="104775" y="112713"/>
            <a:ext cx="1414463" cy="1338262"/>
            <a:chOff x="388031" y="112712"/>
            <a:chExt cx="1137476" cy="1117144"/>
          </a:xfrm>
        </p:grpSpPr>
        <p:pic>
          <p:nvPicPr>
            <p:cNvPr id="20486" name="Picture 6"/>
            <p:cNvPicPr>
              <a:picLocks noChangeAspect="1" noChangeArrowheads="1"/>
            </p:cNvPicPr>
            <p:nvPr/>
          </p:nvPicPr>
          <p:blipFill>
            <a:blip r:embed="rId4" cstate="print"/>
            <a:srcRect/>
            <a:stretch>
              <a:fillRect/>
            </a:stretch>
          </p:blipFill>
          <p:spPr bwMode="auto">
            <a:xfrm>
              <a:off x="388031" y="112712"/>
              <a:ext cx="843543" cy="787173"/>
            </a:xfrm>
            <a:prstGeom prst="rect">
              <a:avLst/>
            </a:prstGeom>
            <a:noFill/>
            <a:ln w="9525">
              <a:noFill/>
              <a:miter lim="800000"/>
              <a:headEnd/>
              <a:tailEnd/>
            </a:ln>
          </p:spPr>
        </p:pic>
        <p:sp>
          <p:nvSpPr>
            <p:cNvPr id="10" name="Text Box 8"/>
            <p:cNvSpPr txBox="1">
              <a:spLocks noChangeArrowheads="1"/>
            </p:cNvSpPr>
            <p:nvPr/>
          </p:nvSpPr>
          <p:spPr bwMode="auto">
            <a:xfrm>
              <a:off x="435267" y="833621"/>
              <a:ext cx="1090240" cy="396235"/>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2" name="Rectangle 1"/>
          <p:cNvSpPr/>
          <p:nvPr/>
        </p:nvSpPr>
        <p:spPr>
          <a:xfrm>
            <a:off x="1387101" y="300011"/>
            <a:ext cx="2559114" cy="584775"/>
          </a:xfrm>
          <a:prstGeom prst="rect">
            <a:avLst/>
          </a:prstGeom>
        </p:spPr>
        <p:txBody>
          <a:bodyPr wrap="square">
            <a:spAutoFit/>
          </a:bodyPr>
          <a:lstStyle/>
          <a:p>
            <a:r>
              <a:rPr lang="en-US" sz="3200" b="1" dirty="0" smtClean="0">
                <a:solidFill>
                  <a:srgbClr val="C00000"/>
                </a:solidFill>
              </a:rPr>
              <a:t>Our Journey</a:t>
            </a:r>
            <a:endParaRPr lang="en-US" sz="3200" dirty="0">
              <a:solidFill>
                <a:srgbClr val="C00000"/>
              </a:solidFill>
            </a:endParaRPr>
          </a:p>
        </p:txBody>
      </p:sp>
      <p:sp>
        <p:nvSpPr>
          <p:cNvPr id="3" name="Rectangle 2"/>
          <p:cNvSpPr/>
          <p:nvPr/>
        </p:nvSpPr>
        <p:spPr>
          <a:xfrm>
            <a:off x="104775" y="4191000"/>
            <a:ext cx="3095625" cy="1477328"/>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dirty="0" smtClean="0"/>
              <a:t>The first milestone was the completion of the Communications and Consultation Strategies and Plans</a:t>
            </a:r>
            <a:endParaRPr lang="en-US" dirty="0"/>
          </a:p>
        </p:txBody>
      </p:sp>
      <p:pic>
        <p:nvPicPr>
          <p:cNvPr id="1028" name="Picture 4" descr="http://payload181.cargocollective.com/1/5/188088/5920782/DUmap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199" y="2545119"/>
            <a:ext cx="5325691" cy="374896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2403232" y="903359"/>
            <a:ext cx="6462712" cy="92333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US" dirty="0" smtClean="0"/>
              <a:t>Another milestone is completion of the Benchmarking Activity </a:t>
            </a:r>
          </a:p>
          <a:p>
            <a:pPr marL="742950" lvl="1" indent="-285750">
              <a:buFont typeface="Arial" panose="020B0604020202020204" pitchFamily="34" charset="0"/>
              <a:buChar char="•"/>
            </a:pPr>
            <a:r>
              <a:rPr lang="en-US" dirty="0" smtClean="0"/>
              <a:t>7 frameworks</a:t>
            </a:r>
          </a:p>
          <a:p>
            <a:pPr marL="742950" lvl="1" indent="-285750">
              <a:buFont typeface="Arial" panose="020B0604020202020204" pitchFamily="34" charset="0"/>
              <a:buChar char="•"/>
            </a:pPr>
            <a:r>
              <a:rPr lang="en-US" dirty="0" smtClean="0"/>
              <a:t>Omani context</a:t>
            </a:r>
            <a:endParaRPr lang="en-US" dirty="0"/>
          </a:p>
        </p:txBody>
      </p:sp>
      <p:cxnSp>
        <p:nvCxnSpPr>
          <p:cNvPr id="16" name="Straight Arrow Connector 15"/>
          <p:cNvCxnSpPr/>
          <p:nvPr/>
        </p:nvCxnSpPr>
        <p:spPr>
          <a:xfrm flipH="1">
            <a:off x="4678364" y="1450975"/>
            <a:ext cx="1189036" cy="3912767"/>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048000" y="4929664"/>
            <a:ext cx="836840" cy="738664"/>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557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manual image 1"/>
          <p:cNvPicPr>
            <a:picLocks noChangeAspect="1" noChangeArrowheads="1"/>
          </p:cNvPicPr>
          <p:nvPr/>
        </p:nvPicPr>
        <p:blipFill>
          <a:blip r:embed="rId3" cstate="print">
            <a:lum bright="70000" contrast="-70000"/>
            <a:grayscl/>
          </a:blip>
          <a:srcRect r="64510"/>
          <a:stretch>
            <a:fillRect/>
          </a:stretch>
        </p:blipFill>
        <p:spPr bwMode="auto">
          <a:xfrm>
            <a:off x="0" y="0"/>
            <a:ext cx="1828800" cy="6858000"/>
          </a:xfrm>
          <a:prstGeom prst="rect">
            <a:avLst/>
          </a:prstGeom>
          <a:noFill/>
          <a:ln w="9525">
            <a:noFill/>
            <a:miter lim="800000"/>
            <a:headEnd/>
            <a:tailEnd/>
          </a:ln>
        </p:spPr>
      </p:pic>
      <p:sp>
        <p:nvSpPr>
          <p:cNvPr id="20483" name="Rectangle 3"/>
          <p:cNvSpPr>
            <a:spLocks noChangeArrowheads="1"/>
          </p:cNvSpPr>
          <p:nvPr/>
        </p:nvSpPr>
        <p:spPr bwMode="auto">
          <a:xfrm>
            <a:off x="455613" y="823231"/>
            <a:ext cx="8445500" cy="6411913"/>
          </a:xfrm>
          <a:prstGeom prst="rect">
            <a:avLst/>
          </a:prstGeom>
          <a:noFill/>
          <a:ln w="9525">
            <a:noFill/>
            <a:miter lim="800000"/>
            <a:headEnd/>
            <a:tailEnd/>
          </a:ln>
        </p:spPr>
        <p:txBody>
          <a:bodyPr/>
          <a:lstStyle/>
          <a:p>
            <a:pPr marL="804863" lvl="1" indent="-347663" algn="just">
              <a:lnSpc>
                <a:spcPct val="95000"/>
              </a:lnSpc>
              <a:spcAft>
                <a:spcPts val="600"/>
              </a:spcAft>
            </a:pPr>
            <a:endParaRPr lang="en-US" sz="2600" dirty="0" smtClean="0"/>
          </a:p>
          <a:p>
            <a:pPr marL="804863" lvl="1" indent="-347663" algn="just">
              <a:lnSpc>
                <a:spcPct val="95000"/>
              </a:lnSpc>
              <a:spcAft>
                <a:spcPts val="600"/>
              </a:spcAft>
            </a:pPr>
            <a:endParaRPr lang="en-US" sz="2600" dirty="0"/>
          </a:p>
          <a:p>
            <a:pPr marL="804863" lvl="1" indent="-347663">
              <a:lnSpc>
                <a:spcPct val="95000"/>
              </a:lnSpc>
              <a:spcAft>
                <a:spcPts val="600"/>
              </a:spcAft>
              <a:buFont typeface="Arial" panose="020B0604020202020204" pitchFamily="34" charset="0"/>
              <a:buChar char="•"/>
            </a:pPr>
            <a:endParaRPr lang="en-US" sz="2800" dirty="0" smtClean="0"/>
          </a:p>
          <a:p>
            <a:pPr marL="804863" lvl="1" indent="-347663" algn="just">
              <a:lnSpc>
                <a:spcPct val="95000"/>
              </a:lnSpc>
              <a:spcAft>
                <a:spcPts val="600"/>
              </a:spcAft>
              <a:buFont typeface="Arial" panose="020B0604020202020204" pitchFamily="34" charset="0"/>
              <a:buChar char="•"/>
            </a:pPr>
            <a:endParaRPr lang="en-US" sz="2600" dirty="0">
              <a:solidFill>
                <a:srgbClr val="FF0000"/>
              </a:solidFill>
            </a:endParaRPr>
          </a:p>
          <a:p>
            <a:pPr lvl="1" algn="just">
              <a:lnSpc>
                <a:spcPct val="95000"/>
              </a:lnSpc>
              <a:spcAft>
                <a:spcPts val="600"/>
              </a:spcAft>
            </a:pPr>
            <a:r>
              <a:rPr lang="en-US" sz="2600" dirty="0" smtClean="0"/>
              <a:t>	</a:t>
            </a:r>
            <a:endParaRPr lang="en-US" sz="2600" dirty="0"/>
          </a:p>
        </p:txBody>
      </p:sp>
      <p:grpSp>
        <p:nvGrpSpPr>
          <p:cNvPr id="20484" name="Group 7"/>
          <p:cNvGrpSpPr>
            <a:grpSpLocks/>
          </p:cNvGrpSpPr>
          <p:nvPr/>
        </p:nvGrpSpPr>
        <p:grpSpPr bwMode="auto">
          <a:xfrm>
            <a:off x="104775" y="112713"/>
            <a:ext cx="1414463" cy="1338262"/>
            <a:chOff x="388031" y="112712"/>
            <a:chExt cx="1137476" cy="1117144"/>
          </a:xfrm>
        </p:grpSpPr>
        <p:pic>
          <p:nvPicPr>
            <p:cNvPr id="20486" name="Picture 6"/>
            <p:cNvPicPr>
              <a:picLocks noChangeAspect="1" noChangeArrowheads="1"/>
            </p:cNvPicPr>
            <p:nvPr/>
          </p:nvPicPr>
          <p:blipFill>
            <a:blip r:embed="rId4" cstate="print"/>
            <a:srcRect/>
            <a:stretch>
              <a:fillRect/>
            </a:stretch>
          </p:blipFill>
          <p:spPr bwMode="auto">
            <a:xfrm>
              <a:off x="388031" y="112712"/>
              <a:ext cx="843543" cy="787173"/>
            </a:xfrm>
            <a:prstGeom prst="rect">
              <a:avLst/>
            </a:prstGeom>
            <a:noFill/>
            <a:ln w="9525">
              <a:noFill/>
              <a:miter lim="800000"/>
              <a:headEnd/>
              <a:tailEnd/>
            </a:ln>
          </p:spPr>
        </p:pic>
        <p:sp>
          <p:nvSpPr>
            <p:cNvPr id="10" name="Text Box 8"/>
            <p:cNvSpPr txBox="1">
              <a:spLocks noChangeArrowheads="1"/>
            </p:cNvSpPr>
            <p:nvPr/>
          </p:nvSpPr>
          <p:spPr bwMode="auto">
            <a:xfrm>
              <a:off x="435267" y="833621"/>
              <a:ext cx="1090240" cy="396235"/>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2" name="Rectangle 1"/>
          <p:cNvSpPr/>
          <p:nvPr/>
        </p:nvSpPr>
        <p:spPr>
          <a:xfrm>
            <a:off x="3706830" y="469288"/>
            <a:ext cx="2781595" cy="707886"/>
          </a:xfrm>
          <a:prstGeom prst="rect">
            <a:avLst/>
          </a:prstGeom>
        </p:spPr>
        <p:txBody>
          <a:bodyPr wrap="none">
            <a:spAutoFit/>
          </a:bodyPr>
          <a:lstStyle/>
          <a:p>
            <a:r>
              <a:rPr lang="en-US" sz="4000" b="1" dirty="0" smtClean="0">
                <a:solidFill>
                  <a:srgbClr val="C00000"/>
                </a:solidFill>
              </a:rPr>
              <a:t>Our Journey</a:t>
            </a:r>
            <a:endParaRPr lang="en-US" sz="4000" dirty="0">
              <a:solidFill>
                <a:srgbClr val="C00000"/>
              </a:solidFill>
            </a:endParaRPr>
          </a:p>
        </p:txBody>
      </p:sp>
      <p:sp>
        <p:nvSpPr>
          <p:cNvPr id="3" name="Rectangle 2"/>
          <p:cNvSpPr/>
          <p:nvPr/>
        </p:nvSpPr>
        <p:spPr>
          <a:xfrm>
            <a:off x="455613" y="3743235"/>
            <a:ext cx="3251217" cy="1200329"/>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US" dirty="0" smtClean="0"/>
              <a:t>Visit to Bahrain</a:t>
            </a:r>
          </a:p>
          <a:p>
            <a:pPr marL="285750" indent="-285750">
              <a:buFont typeface="Arial" panose="020B0604020202020204" pitchFamily="34" charset="0"/>
              <a:buChar char="•"/>
            </a:pPr>
            <a:r>
              <a:rPr lang="en-US" dirty="0" smtClean="0"/>
              <a:t>September 2015</a:t>
            </a:r>
          </a:p>
          <a:p>
            <a:pPr marL="285750" indent="-285750">
              <a:buFont typeface="Arial" panose="020B0604020202020204" pitchFamily="34" charset="0"/>
              <a:buChar char="•"/>
            </a:pPr>
            <a:r>
              <a:rPr lang="en-US" dirty="0" smtClean="0"/>
              <a:t>Part of MoU with Bahrain </a:t>
            </a:r>
          </a:p>
          <a:p>
            <a:pPr marL="285750" indent="-285750">
              <a:buFont typeface="Arial" panose="020B0604020202020204" pitchFamily="34" charset="0"/>
              <a:buChar char="•"/>
            </a:pPr>
            <a:r>
              <a:rPr lang="en-US" dirty="0" smtClean="0"/>
              <a:t>Lessons Learnt</a:t>
            </a:r>
            <a:endParaRPr lang="en-US" dirty="0"/>
          </a:p>
        </p:txBody>
      </p:sp>
      <p:pic>
        <p:nvPicPr>
          <p:cNvPr id="1028" name="Picture 4" descr="http://payload181.cargocollective.com/1/5/188088/5920782/DUmap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2438401"/>
            <a:ext cx="4648200" cy="36576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398817" y="2011682"/>
            <a:ext cx="3308013" cy="1477328"/>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dirty="0" smtClean="0"/>
              <a:t>Environmental Scan</a:t>
            </a:r>
          </a:p>
          <a:p>
            <a:pPr marL="285750" indent="-285750">
              <a:buFont typeface="Arial" panose="020B0604020202020204" pitchFamily="34" charset="0"/>
              <a:buChar char="•"/>
            </a:pPr>
            <a:r>
              <a:rPr lang="en-US" dirty="0" smtClean="0"/>
              <a:t>Representative sample of qualifications in all sectors in Oman (99)</a:t>
            </a:r>
          </a:p>
          <a:p>
            <a:endParaRPr lang="en-US" dirty="0"/>
          </a:p>
        </p:txBody>
      </p:sp>
      <p:cxnSp>
        <p:nvCxnSpPr>
          <p:cNvPr id="16" name="Straight Arrow Connector 15"/>
          <p:cNvCxnSpPr/>
          <p:nvPr/>
        </p:nvCxnSpPr>
        <p:spPr>
          <a:xfrm>
            <a:off x="3345688" y="2691619"/>
            <a:ext cx="2665349" cy="461665"/>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096180" y="3775114"/>
            <a:ext cx="1582183" cy="568285"/>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61849" y="5257800"/>
            <a:ext cx="3244981" cy="1200329"/>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US" dirty="0" smtClean="0"/>
              <a:t>Mapping Activity</a:t>
            </a:r>
          </a:p>
          <a:p>
            <a:pPr marL="285750" indent="-285750">
              <a:buFont typeface="Arial" panose="020B0604020202020204" pitchFamily="34" charset="0"/>
              <a:buChar char="•"/>
            </a:pPr>
            <a:r>
              <a:rPr lang="en-US" dirty="0" smtClean="0"/>
              <a:t>Close look at a sample of qualifications (19)</a:t>
            </a:r>
          </a:p>
          <a:p>
            <a:endParaRPr lang="en-US" dirty="0"/>
          </a:p>
        </p:txBody>
      </p:sp>
      <p:cxnSp>
        <p:nvCxnSpPr>
          <p:cNvPr id="19" name="Straight Arrow Connector 18"/>
          <p:cNvCxnSpPr/>
          <p:nvPr/>
        </p:nvCxnSpPr>
        <p:spPr>
          <a:xfrm flipV="1">
            <a:off x="3706830" y="3886202"/>
            <a:ext cx="3074970" cy="1600198"/>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74295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manual image 1"/>
          <p:cNvPicPr>
            <a:picLocks noChangeAspect="1" noChangeArrowheads="1"/>
          </p:cNvPicPr>
          <p:nvPr/>
        </p:nvPicPr>
        <p:blipFill>
          <a:blip r:embed="rId3" cstate="print">
            <a:lum bright="70000" contrast="-70000"/>
            <a:grayscl/>
          </a:blip>
          <a:srcRect r="64510"/>
          <a:stretch>
            <a:fillRect/>
          </a:stretch>
        </p:blipFill>
        <p:spPr bwMode="auto">
          <a:xfrm>
            <a:off x="0" y="0"/>
            <a:ext cx="1828800" cy="6858000"/>
          </a:xfrm>
          <a:prstGeom prst="rect">
            <a:avLst/>
          </a:prstGeom>
          <a:noFill/>
          <a:ln w="9525">
            <a:noFill/>
            <a:miter lim="800000"/>
            <a:headEnd/>
            <a:tailEnd/>
          </a:ln>
        </p:spPr>
      </p:pic>
      <p:sp>
        <p:nvSpPr>
          <p:cNvPr id="20483" name="Rectangle 3"/>
          <p:cNvSpPr>
            <a:spLocks noChangeArrowheads="1"/>
          </p:cNvSpPr>
          <p:nvPr/>
        </p:nvSpPr>
        <p:spPr bwMode="auto">
          <a:xfrm>
            <a:off x="455613" y="823231"/>
            <a:ext cx="8445500" cy="6411913"/>
          </a:xfrm>
          <a:prstGeom prst="rect">
            <a:avLst/>
          </a:prstGeom>
          <a:noFill/>
          <a:ln w="9525">
            <a:noFill/>
            <a:miter lim="800000"/>
            <a:headEnd/>
            <a:tailEnd/>
          </a:ln>
        </p:spPr>
        <p:txBody>
          <a:bodyPr/>
          <a:lstStyle/>
          <a:p>
            <a:pPr marL="804863" lvl="1" indent="-347663" algn="just">
              <a:lnSpc>
                <a:spcPct val="95000"/>
              </a:lnSpc>
              <a:spcAft>
                <a:spcPts val="600"/>
              </a:spcAft>
            </a:pPr>
            <a:endParaRPr lang="en-US" sz="2600" dirty="0" smtClean="0"/>
          </a:p>
          <a:p>
            <a:pPr marL="804863" lvl="1" indent="-347663" algn="just">
              <a:lnSpc>
                <a:spcPct val="95000"/>
              </a:lnSpc>
              <a:spcAft>
                <a:spcPts val="600"/>
              </a:spcAft>
            </a:pPr>
            <a:endParaRPr lang="en-US" sz="2600" dirty="0"/>
          </a:p>
          <a:p>
            <a:pPr marL="804863" lvl="1" indent="-347663">
              <a:lnSpc>
                <a:spcPct val="95000"/>
              </a:lnSpc>
              <a:spcAft>
                <a:spcPts val="600"/>
              </a:spcAft>
              <a:buFont typeface="Arial" panose="020B0604020202020204" pitchFamily="34" charset="0"/>
              <a:buChar char="•"/>
            </a:pPr>
            <a:endParaRPr lang="en-US" sz="2800" dirty="0" smtClean="0"/>
          </a:p>
          <a:p>
            <a:pPr marL="804863" lvl="1" indent="-347663" algn="just">
              <a:lnSpc>
                <a:spcPct val="95000"/>
              </a:lnSpc>
              <a:spcAft>
                <a:spcPts val="600"/>
              </a:spcAft>
              <a:buFont typeface="Arial" panose="020B0604020202020204" pitchFamily="34" charset="0"/>
              <a:buChar char="•"/>
            </a:pPr>
            <a:endParaRPr lang="en-US" sz="2600" dirty="0">
              <a:solidFill>
                <a:srgbClr val="FF0000"/>
              </a:solidFill>
            </a:endParaRPr>
          </a:p>
          <a:p>
            <a:pPr lvl="1" algn="just">
              <a:lnSpc>
                <a:spcPct val="95000"/>
              </a:lnSpc>
              <a:spcAft>
                <a:spcPts val="600"/>
              </a:spcAft>
            </a:pPr>
            <a:r>
              <a:rPr lang="en-US" sz="2600" dirty="0" smtClean="0"/>
              <a:t>	</a:t>
            </a:r>
            <a:endParaRPr lang="en-US" sz="2600" dirty="0"/>
          </a:p>
        </p:txBody>
      </p:sp>
      <p:grpSp>
        <p:nvGrpSpPr>
          <p:cNvPr id="20484" name="Group 7"/>
          <p:cNvGrpSpPr>
            <a:grpSpLocks/>
          </p:cNvGrpSpPr>
          <p:nvPr/>
        </p:nvGrpSpPr>
        <p:grpSpPr bwMode="auto">
          <a:xfrm>
            <a:off x="104775" y="112713"/>
            <a:ext cx="1414463" cy="1338262"/>
            <a:chOff x="388031" y="112712"/>
            <a:chExt cx="1137476" cy="1117144"/>
          </a:xfrm>
        </p:grpSpPr>
        <p:pic>
          <p:nvPicPr>
            <p:cNvPr id="20486" name="Picture 6"/>
            <p:cNvPicPr>
              <a:picLocks noChangeAspect="1" noChangeArrowheads="1"/>
            </p:cNvPicPr>
            <p:nvPr/>
          </p:nvPicPr>
          <p:blipFill>
            <a:blip r:embed="rId4" cstate="print"/>
            <a:srcRect/>
            <a:stretch>
              <a:fillRect/>
            </a:stretch>
          </p:blipFill>
          <p:spPr bwMode="auto">
            <a:xfrm>
              <a:off x="388031" y="112712"/>
              <a:ext cx="843543" cy="787173"/>
            </a:xfrm>
            <a:prstGeom prst="rect">
              <a:avLst/>
            </a:prstGeom>
            <a:noFill/>
            <a:ln w="9525">
              <a:noFill/>
              <a:miter lim="800000"/>
              <a:headEnd/>
              <a:tailEnd/>
            </a:ln>
          </p:spPr>
        </p:pic>
        <p:sp>
          <p:nvSpPr>
            <p:cNvPr id="10" name="Text Box 8"/>
            <p:cNvSpPr txBox="1">
              <a:spLocks noChangeArrowheads="1"/>
            </p:cNvSpPr>
            <p:nvPr/>
          </p:nvSpPr>
          <p:spPr bwMode="auto">
            <a:xfrm>
              <a:off x="435267" y="833621"/>
              <a:ext cx="1090240" cy="396235"/>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2" name="Rectangle 1"/>
          <p:cNvSpPr/>
          <p:nvPr/>
        </p:nvSpPr>
        <p:spPr>
          <a:xfrm>
            <a:off x="2200010" y="453899"/>
            <a:ext cx="2781595" cy="707886"/>
          </a:xfrm>
          <a:prstGeom prst="rect">
            <a:avLst/>
          </a:prstGeom>
        </p:spPr>
        <p:txBody>
          <a:bodyPr wrap="none">
            <a:spAutoFit/>
          </a:bodyPr>
          <a:lstStyle/>
          <a:p>
            <a:r>
              <a:rPr lang="en-US" sz="4000" b="1" dirty="0" smtClean="0">
                <a:solidFill>
                  <a:srgbClr val="FF0000"/>
                </a:solidFill>
              </a:rPr>
              <a:t>Our Journey</a:t>
            </a:r>
            <a:endParaRPr lang="en-US" sz="4000" dirty="0">
              <a:solidFill>
                <a:srgbClr val="FF0000"/>
              </a:solidFill>
            </a:endParaRPr>
          </a:p>
        </p:txBody>
      </p:sp>
      <p:sp>
        <p:nvSpPr>
          <p:cNvPr id="3" name="Rectangle 2"/>
          <p:cNvSpPr/>
          <p:nvPr/>
        </p:nvSpPr>
        <p:spPr>
          <a:xfrm>
            <a:off x="455613" y="1752600"/>
            <a:ext cx="2528935" cy="646331"/>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US" dirty="0" smtClean="0"/>
              <a:t>Consultations with stakeholders</a:t>
            </a:r>
            <a:endParaRPr lang="en-US" dirty="0"/>
          </a:p>
        </p:txBody>
      </p:sp>
      <p:pic>
        <p:nvPicPr>
          <p:cNvPr id="1028" name="Picture 4" descr="http://payload181.cargocollective.com/1/5/188088/5920782/DUmap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1" y="2438400"/>
            <a:ext cx="5415320" cy="37338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449751" y="2819400"/>
            <a:ext cx="2528935" cy="3662541"/>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dirty="0" smtClean="0"/>
              <a:t>Governance, Management and Implementation framework</a:t>
            </a:r>
          </a:p>
          <a:p>
            <a:pPr marL="285750" indent="-285750">
              <a:buFont typeface="Arial" panose="020B0604020202020204" pitchFamily="34" charset="0"/>
              <a:buChar char="•"/>
            </a:pPr>
            <a:r>
              <a:rPr lang="en-US" dirty="0" smtClean="0"/>
              <a:t>Prepared and presented to OAAA Board (24</a:t>
            </a:r>
            <a:r>
              <a:rPr lang="en-US" baseline="30000" dirty="0" smtClean="0"/>
              <a:t>th</a:t>
            </a:r>
            <a:r>
              <a:rPr lang="en-US" dirty="0" smtClean="0"/>
              <a:t> March 2016)</a:t>
            </a:r>
          </a:p>
          <a:p>
            <a:pPr marL="285750" indent="-285750">
              <a:buFont typeface="Arial" panose="020B0604020202020204" pitchFamily="34" charset="0"/>
              <a:buChar char="•"/>
            </a:pPr>
            <a:r>
              <a:rPr lang="en-US" dirty="0" smtClean="0"/>
              <a:t>Presented to Education Council 23 May 2016 – awaiting a decision</a:t>
            </a:r>
          </a:p>
          <a:p>
            <a:endParaRPr lang="en-US" sz="1600" dirty="0"/>
          </a:p>
        </p:txBody>
      </p:sp>
      <p:cxnSp>
        <p:nvCxnSpPr>
          <p:cNvPr id="16" name="Straight Arrow Connector 15"/>
          <p:cNvCxnSpPr/>
          <p:nvPr/>
        </p:nvCxnSpPr>
        <p:spPr>
          <a:xfrm flipV="1">
            <a:off x="2664753" y="5334000"/>
            <a:ext cx="4027220" cy="645284"/>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926957" y="2398931"/>
            <a:ext cx="4022602" cy="978772"/>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0017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manual image 1"/>
          <p:cNvPicPr>
            <a:picLocks noChangeAspect="1" noChangeArrowheads="1"/>
          </p:cNvPicPr>
          <p:nvPr/>
        </p:nvPicPr>
        <p:blipFill>
          <a:blip r:embed="rId3" cstate="print">
            <a:lum bright="70000" contrast="-70000"/>
            <a:grayscl/>
          </a:blip>
          <a:srcRect r="64510"/>
          <a:stretch>
            <a:fillRect/>
          </a:stretch>
        </p:blipFill>
        <p:spPr bwMode="auto">
          <a:xfrm>
            <a:off x="0" y="0"/>
            <a:ext cx="1828800" cy="6858000"/>
          </a:xfrm>
          <a:prstGeom prst="rect">
            <a:avLst/>
          </a:prstGeom>
          <a:noFill/>
          <a:ln w="9525">
            <a:noFill/>
            <a:miter lim="800000"/>
            <a:headEnd/>
            <a:tailEnd/>
          </a:ln>
        </p:spPr>
      </p:pic>
      <p:sp>
        <p:nvSpPr>
          <p:cNvPr id="20483" name="Rectangle 3"/>
          <p:cNvSpPr>
            <a:spLocks noChangeArrowheads="1"/>
          </p:cNvSpPr>
          <p:nvPr/>
        </p:nvSpPr>
        <p:spPr bwMode="auto">
          <a:xfrm>
            <a:off x="455613" y="823231"/>
            <a:ext cx="8445500" cy="6411913"/>
          </a:xfrm>
          <a:prstGeom prst="rect">
            <a:avLst/>
          </a:prstGeom>
          <a:noFill/>
          <a:ln w="9525">
            <a:noFill/>
            <a:miter lim="800000"/>
            <a:headEnd/>
            <a:tailEnd/>
          </a:ln>
        </p:spPr>
        <p:txBody>
          <a:bodyPr/>
          <a:lstStyle/>
          <a:p>
            <a:pPr marL="804863" lvl="1" indent="-347663" algn="just">
              <a:lnSpc>
                <a:spcPct val="95000"/>
              </a:lnSpc>
              <a:spcAft>
                <a:spcPts val="600"/>
              </a:spcAft>
            </a:pPr>
            <a:endParaRPr lang="en-US" sz="2600" dirty="0" smtClean="0"/>
          </a:p>
          <a:p>
            <a:pPr marL="804863" lvl="1" indent="-347663" algn="just">
              <a:lnSpc>
                <a:spcPct val="95000"/>
              </a:lnSpc>
              <a:spcAft>
                <a:spcPts val="600"/>
              </a:spcAft>
            </a:pPr>
            <a:endParaRPr lang="en-US" sz="2600" dirty="0"/>
          </a:p>
          <a:p>
            <a:pPr marL="804863" lvl="1" indent="-347663">
              <a:lnSpc>
                <a:spcPct val="95000"/>
              </a:lnSpc>
              <a:spcAft>
                <a:spcPts val="600"/>
              </a:spcAft>
              <a:buFont typeface="Arial" panose="020B0604020202020204" pitchFamily="34" charset="0"/>
              <a:buChar char="•"/>
            </a:pPr>
            <a:endParaRPr lang="en-US" sz="2800" dirty="0" smtClean="0"/>
          </a:p>
          <a:p>
            <a:pPr marL="804863" lvl="1" indent="-347663" algn="just">
              <a:lnSpc>
                <a:spcPct val="95000"/>
              </a:lnSpc>
              <a:spcAft>
                <a:spcPts val="600"/>
              </a:spcAft>
              <a:buFont typeface="Arial" panose="020B0604020202020204" pitchFamily="34" charset="0"/>
              <a:buChar char="•"/>
            </a:pPr>
            <a:endParaRPr lang="en-US" sz="2600" dirty="0">
              <a:solidFill>
                <a:srgbClr val="FF0000"/>
              </a:solidFill>
            </a:endParaRPr>
          </a:p>
          <a:p>
            <a:pPr lvl="1" algn="just">
              <a:lnSpc>
                <a:spcPct val="95000"/>
              </a:lnSpc>
              <a:spcAft>
                <a:spcPts val="600"/>
              </a:spcAft>
            </a:pPr>
            <a:r>
              <a:rPr lang="en-US" sz="2600" dirty="0" smtClean="0"/>
              <a:t>	</a:t>
            </a:r>
            <a:endParaRPr lang="en-US" sz="2600" dirty="0"/>
          </a:p>
        </p:txBody>
      </p:sp>
      <p:grpSp>
        <p:nvGrpSpPr>
          <p:cNvPr id="20484" name="Group 7"/>
          <p:cNvGrpSpPr>
            <a:grpSpLocks/>
          </p:cNvGrpSpPr>
          <p:nvPr/>
        </p:nvGrpSpPr>
        <p:grpSpPr bwMode="auto">
          <a:xfrm>
            <a:off x="104775" y="112713"/>
            <a:ext cx="1414463" cy="1338262"/>
            <a:chOff x="388031" y="112712"/>
            <a:chExt cx="1137476" cy="1117144"/>
          </a:xfrm>
        </p:grpSpPr>
        <p:pic>
          <p:nvPicPr>
            <p:cNvPr id="20486" name="Picture 6"/>
            <p:cNvPicPr>
              <a:picLocks noChangeAspect="1" noChangeArrowheads="1"/>
            </p:cNvPicPr>
            <p:nvPr/>
          </p:nvPicPr>
          <p:blipFill>
            <a:blip r:embed="rId4" cstate="print"/>
            <a:srcRect/>
            <a:stretch>
              <a:fillRect/>
            </a:stretch>
          </p:blipFill>
          <p:spPr bwMode="auto">
            <a:xfrm>
              <a:off x="388031" y="112712"/>
              <a:ext cx="843543" cy="787173"/>
            </a:xfrm>
            <a:prstGeom prst="rect">
              <a:avLst/>
            </a:prstGeom>
            <a:noFill/>
            <a:ln w="9525">
              <a:noFill/>
              <a:miter lim="800000"/>
              <a:headEnd/>
              <a:tailEnd/>
            </a:ln>
          </p:spPr>
        </p:pic>
        <p:sp>
          <p:nvSpPr>
            <p:cNvPr id="10" name="Text Box 8"/>
            <p:cNvSpPr txBox="1">
              <a:spLocks noChangeArrowheads="1"/>
            </p:cNvSpPr>
            <p:nvPr/>
          </p:nvSpPr>
          <p:spPr bwMode="auto">
            <a:xfrm>
              <a:off x="435267" y="833621"/>
              <a:ext cx="1090240" cy="396235"/>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2" name="Rectangle 1"/>
          <p:cNvSpPr/>
          <p:nvPr/>
        </p:nvSpPr>
        <p:spPr>
          <a:xfrm>
            <a:off x="2200010" y="453899"/>
            <a:ext cx="3868303" cy="707886"/>
          </a:xfrm>
          <a:prstGeom prst="rect">
            <a:avLst/>
          </a:prstGeom>
        </p:spPr>
        <p:txBody>
          <a:bodyPr wrap="none">
            <a:spAutoFit/>
          </a:bodyPr>
          <a:lstStyle/>
          <a:p>
            <a:r>
              <a:rPr lang="en-US" sz="4000" b="1" dirty="0" smtClean="0">
                <a:solidFill>
                  <a:srgbClr val="C00000"/>
                </a:solidFill>
              </a:rPr>
              <a:t>Work-in-progress</a:t>
            </a:r>
            <a:endParaRPr lang="en-US" sz="4000" dirty="0">
              <a:solidFill>
                <a:srgbClr val="C00000"/>
              </a:solidFill>
            </a:endParaRPr>
          </a:p>
        </p:txBody>
      </p:sp>
      <p:sp>
        <p:nvSpPr>
          <p:cNvPr id="3" name="Rectangle 2"/>
          <p:cNvSpPr/>
          <p:nvPr/>
        </p:nvSpPr>
        <p:spPr>
          <a:xfrm>
            <a:off x="186029" y="1751617"/>
            <a:ext cx="2528935" cy="646331"/>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US" dirty="0" smtClean="0"/>
              <a:t>Conceptual Design Framework </a:t>
            </a:r>
            <a:endParaRPr lang="en-US" dirty="0"/>
          </a:p>
        </p:txBody>
      </p:sp>
      <p:pic>
        <p:nvPicPr>
          <p:cNvPr id="1028" name="Picture 4" descr="http://payload181.cargocollective.com/1/5/188088/5920782/DUmap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2074783"/>
            <a:ext cx="5548313" cy="42432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86030" y="2667000"/>
            <a:ext cx="2528935" cy="646331"/>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US" dirty="0" smtClean="0"/>
              <a:t>Technical Design Framework </a:t>
            </a:r>
            <a:endParaRPr lang="en-US" dirty="0"/>
          </a:p>
        </p:txBody>
      </p:sp>
      <p:sp>
        <p:nvSpPr>
          <p:cNvPr id="17" name="Rectangle 16"/>
          <p:cNvSpPr/>
          <p:nvPr/>
        </p:nvSpPr>
        <p:spPr>
          <a:xfrm>
            <a:off x="125667" y="3810000"/>
            <a:ext cx="2528935" cy="369332"/>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US" dirty="0" smtClean="0"/>
              <a:t>Implementation Plan</a:t>
            </a:r>
            <a:endParaRPr lang="en-US" dirty="0"/>
          </a:p>
        </p:txBody>
      </p:sp>
      <p:sp>
        <p:nvSpPr>
          <p:cNvPr id="19" name="Rectangle 18"/>
          <p:cNvSpPr/>
          <p:nvPr/>
        </p:nvSpPr>
        <p:spPr>
          <a:xfrm>
            <a:off x="158601" y="4677398"/>
            <a:ext cx="2528935" cy="369332"/>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US" dirty="0" smtClean="0"/>
              <a:t>Training Needs Analysis  </a:t>
            </a:r>
            <a:endParaRPr lang="en-US" dirty="0"/>
          </a:p>
        </p:txBody>
      </p:sp>
      <p:sp>
        <p:nvSpPr>
          <p:cNvPr id="22" name="Rectangle 21"/>
          <p:cNvSpPr/>
          <p:nvPr/>
        </p:nvSpPr>
        <p:spPr>
          <a:xfrm>
            <a:off x="186030" y="5345668"/>
            <a:ext cx="2528935" cy="369332"/>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US" dirty="0" smtClean="0"/>
              <a:t>OQF Glossary</a:t>
            </a:r>
            <a:endParaRPr lang="en-US" dirty="0"/>
          </a:p>
        </p:txBody>
      </p:sp>
    </p:spTree>
    <p:extLst>
      <p:ext uri="{BB962C8B-B14F-4D97-AF65-F5344CB8AC3E}">
        <p14:creationId xmlns:p14="http://schemas.microsoft.com/office/powerpoint/2010/main" val="1863292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manual image 1"/>
          <p:cNvPicPr>
            <a:picLocks noChangeAspect="1" noChangeArrowheads="1"/>
          </p:cNvPicPr>
          <p:nvPr/>
        </p:nvPicPr>
        <p:blipFill>
          <a:blip r:embed="rId3" cstate="print">
            <a:lum bright="70000" contrast="-70000"/>
            <a:grayscl/>
          </a:blip>
          <a:srcRect r="64510"/>
          <a:stretch>
            <a:fillRect/>
          </a:stretch>
        </p:blipFill>
        <p:spPr bwMode="auto">
          <a:xfrm>
            <a:off x="0" y="0"/>
            <a:ext cx="1828800" cy="6858000"/>
          </a:xfrm>
          <a:prstGeom prst="rect">
            <a:avLst/>
          </a:prstGeom>
          <a:noFill/>
          <a:ln w="9525">
            <a:noFill/>
            <a:miter lim="800000"/>
            <a:headEnd/>
            <a:tailEnd/>
          </a:ln>
        </p:spPr>
      </p:pic>
      <p:sp>
        <p:nvSpPr>
          <p:cNvPr id="20483" name="Rectangle 3"/>
          <p:cNvSpPr>
            <a:spLocks noChangeArrowheads="1"/>
          </p:cNvSpPr>
          <p:nvPr/>
        </p:nvSpPr>
        <p:spPr bwMode="auto">
          <a:xfrm>
            <a:off x="455613" y="823231"/>
            <a:ext cx="8445500" cy="6411913"/>
          </a:xfrm>
          <a:prstGeom prst="rect">
            <a:avLst/>
          </a:prstGeom>
          <a:noFill/>
          <a:ln w="9525">
            <a:noFill/>
            <a:miter lim="800000"/>
            <a:headEnd/>
            <a:tailEnd/>
          </a:ln>
        </p:spPr>
        <p:txBody>
          <a:bodyPr/>
          <a:lstStyle/>
          <a:p>
            <a:pPr marL="804863" lvl="1" indent="-347663" algn="just">
              <a:lnSpc>
                <a:spcPct val="95000"/>
              </a:lnSpc>
              <a:spcAft>
                <a:spcPts val="600"/>
              </a:spcAft>
            </a:pPr>
            <a:endParaRPr lang="en-US" sz="2600" dirty="0" smtClean="0"/>
          </a:p>
          <a:p>
            <a:pPr marL="804863" lvl="1" indent="-347663" algn="just">
              <a:lnSpc>
                <a:spcPct val="95000"/>
              </a:lnSpc>
              <a:spcAft>
                <a:spcPts val="600"/>
              </a:spcAft>
            </a:pPr>
            <a:endParaRPr lang="en-US" sz="2600" dirty="0"/>
          </a:p>
          <a:p>
            <a:pPr marL="804863" lvl="1" indent="-347663">
              <a:lnSpc>
                <a:spcPct val="95000"/>
              </a:lnSpc>
              <a:spcAft>
                <a:spcPts val="600"/>
              </a:spcAft>
              <a:buFont typeface="Arial" panose="020B0604020202020204" pitchFamily="34" charset="0"/>
              <a:buChar char="•"/>
            </a:pPr>
            <a:endParaRPr lang="en-US" sz="2800" dirty="0" smtClean="0"/>
          </a:p>
          <a:p>
            <a:pPr marL="804863" lvl="1" indent="-347663" algn="just">
              <a:lnSpc>
                <a:spcPct val="95000"/>
              </a:lnSpc>
              <a:spcAft>
                <a:spcPts val="600"/>
              </a:spcAft>
              <a:buFont typeface="Arial" panose="020B0604020202020204" pitchFamily="34" charset="0"/>
              <a:buChar char="•"/>
            </a:pPr>
            <a:endParaRPr lang="en-US" sz="2600" dirty="0">
              <a:solidFill>
                <a:srgbClr val="FF0000"/>
              </a:solidFill>
            </a:endParaRPr>
          </a:p>
          <a:p>
            <a:pPr lvl="1" algn="just">
              <a:lnSpc>
                <a:spcPct val="95000"/>
              </a:lnSpc>
              <a:spcAft>
                <a:spcPts val="600"/>
              </a:spcAft>
            </a:pPr>
            <a:r>
              <a:rPr lang="en-US" sz="2600" dirty="0" smtClean="0"/>
              <a:t>	</a:t>
            </a:r>
            <a:endParaRPr lang="en-US" sz="2600" dirty="0"/>
          </a:p>
        </p:txBody>
      </p:sp>
      <p:grpSp>
        <p:nvGrpSpPr>
          <p:cNvPr id="20484" name="Group 7"/>
          <p:cNvGrpSpPr>
            <a:grpSpLocks/>
          </p:cNvGrpSpPr>
          <p:nvPr/>
        </p:nvGrpSpPr>
        <p:grpSpPr bwMode="auto">
          <a:xfrm>
            <a:off x="104775" y="112713"/>
            <a:ext cx="1414463" cy="1338262"/>
            <a:chOff x="388031" y="112712"/>
            <a:chExt cx="1137476" cy="1117144"/>
          </a:xfrm>
        </p:grpSpPr>
        <p:pic>
          <p:nvPicPr>
            <p:cNvPr id="20486" name="Picture 6"/>
            <p:cNvPicPr>
              <a:picLocks noChangeAspect="1" noChangeArrowheads="1"/>
            </p:cNvPicPr>
            <p:nvPr/>
          </p:nvPicPr>
          <p:blipFill>
            <a:blip r:embed="rId4" cstate="print"/>
            <a:srcRect/>
            <a:stretch>
              <a:fillRect/>
            </a:stretch>
          </p:blipFill>
          <p:spPr bwMode="auto">
            <a:xfrm>
              <a:off x="388031" y="112712"/>
              <a:ext cx="843543" cy="787173"/>
            </a:xfrm>
            <a:prstGeom prst="rect">
              <a:avLst/>
            </a:prstGeom>
            <a:noFill/>
            <a:ln w="9525">
              <a:noFill/>
              <a:miter lim="800000"/>
              <a:headEnd/>
              <a:tailEnd/>
            </a:ln>
          </p:spPr>
        </p:pic>
        <p:sp>
          <p:nvSpPr>
            <p:cNvPr id="10" name="Text Box 8"/>
            <p:cNvSpPr txBox="1">
              <a:spLocks noChangeArrowheads="1"/>
            </p:cNvSpPr>
            <p:nvPr/>
          </p:nvSpPr>
          <p:spPr bwMode="auto">
            <a:xfrm>
              <a:off x="435267" y="833621"/>
              <a:ext cx="1090240" cy="396235"/>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2" name="Rectangle 1"/>
          <p:cNvSpPr/>
          <p:nvPr/>
        </p:nvSpPr>
        <p:spPr>
          <a:xfrm>
            <a:off x="2200010" y="453899"/>
            <a:ext cx="2781595" cy="707886"/>
          </a:xfrm>
          <a:prstGeom prst="rect">
            <a:avLst/>
          </a:prstGeom>
        </p:spPr>
        <p:txBody>
          <a:bodyPr wrap="none">
            <a:spAutoFit/>
          </a:bodyPr>
          <a:lstStyle/>
          <a:p>
            <a:r>
              <a:rPr lang="en-US" sz="4000" b="1" dirty="0" smtClean="0">
                <a:solidFill>
                  <a:srgbClr val="C00000"/>
                </a:solidFill>
              </a:rPr>
              <a:t>Our Journey</a:t>
            </a:r>
            <a:endParaRPr lang="en-US" sz="4000" dirty="0">
              <a:solidFill>
                <a:srgbClr val="C00000"/>
              </a:solidFill>
            </a:endParaRPr>
          </a:p>
        </p:txBody>
      </p:sp>
      <p:pic>
        <p:nvPicPr>
          <p:cNvPr id="1028" name="Picture 4" descr="http://payload181.cargocollective.com/1/5/188088/5920782/DUmap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074783"/>
            <a:ext cx="5715000" cy="455461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169375" y="4131643"/>
            <a:ext cx="2528935" cy="52322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US" sz="2800" dirty="0" smtClean="0"/>
              <a:t>End of Phase 1</a:t>
            </a:r>
            <a:endParaRPr lang="en-US" sz="2800" dirty="0"/>
          </a:p>
        </p:txBody>
      </p:sp>
      <p:cxnSp>
        <p:nvCxnSpPr>
          <p:cNvPr id="20" name="Straight Arrow Connector 19"/>
          <p:cNvCxnSpPr>
            <a:stCxn id="19" idx="3"/>
          </p:cNvCxnSpPr>
          <p:nvPr/>
        </p:nvCxnSpPr>
        <p:spPr>
          <a:xfrm flipV="1">
            <a:off x="2698310" y="4029187"/>
            <a:ext cx="5607490" cy="364066"/>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259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manual image 1"/>
          <p:cNvPicPr>
            <a:picLocks noChangeAspect="1" noChangeArrowheads="1"/>
          </p:cNvPicPr>
          <p:nvPr/>
        </p:nvPicPr>
        <p:blipFill>
          <a:blip r:embed="rId3" cstate="print">
            <a:lum bright="70000" contrast="-70000"/>
            <a:grayscl/>
          </a:blip>
          <a:srcRect r="64510"/>
          <a:stretch>
            <a:fillRect/>
          </a:stretch>
        </p:blipFill>
        <p:spPr bwMode="auto">
          <a:xfrm>
            <a:off x="0" y="0"/>
            <a:ext cx="1828800" cy="6858000"/>
          </a:xfrm>
          <a:prstGeom prst="rect">
            <a:avLst/>
          </a:prstGeom>
          <a:noFill/>
          <a:ln w="9525">
            <a:noFill/>
            <a:miter lim="800000"/>
            <a:headEnd/>
            <a:tailEnd/>
          </a:ln>
        </p:spPr>
      </p:pic>
      <p:sp>
        <p:nvSpPr>
          <p:cNvPr id="20483" name="Rectangle 3"/>
          <p:cNvSpPr>
            <a:spLocks noChangeArrowheads="1"/>
          </p:cNvSpPr>
          <p:nvPr/>
        </p:nvSpPr>
        <p:spPr bwMode="auto">
          <a:xfrm>
            <a:off x="455613" y="823231"/>
            <a:ext cx="8445500" cy="6411913"/>
          </a:xfrm>
          <a:prstGeom prst="rect">
            <a:avLst/>
          </a:prstGeom>
          <a:noFill/>
          <a:ln w="9525">
            <a:noFill/>
            <a:miter lim="800000"/>
            <a:headEnd/>
            <a:tailEnd/>
          </a:ln>
        </p:spPr>
        <p:txBody>
          <a:bodyPr/>
          <a:lstStyle/>
          <a:p>
            <a:pPr marL="804863" lvl="1" indent="-347663" algn="just">
              <a:lnSpc>
                <a:spcPct val="95000"/>
              </a:lnSpc>
              <a:spcAft>
                <a:spcPts val="600"/>
              </a:spcAft>
            </a:pPr>
            <a:endParaRPr lang="en-US" sz="2600" dirty="0" smtClean="0"/>
          </a:p>
          <a:p>
            <a:pPr marL="804863" lvl="1" indent="-347663" algn="just">
              <a:lnSpc>
                <a:spcPct val="95000"/>
              </a:lnSpc>
              <a:spcAft>
                <a:spcPts val="600"/>
              </a:spcAft>
            </a:pPr>
            <a:endParaRPr lang="en-US" sz="2600" dirty="0"/>
          </a:p>
          <a:p>
            <a:pPr marL="804863" lvl="1" indent="-347663">
              <a:lnSpc>
                <a:spcPct val="95000"/>
              </a:lnSpc>
              <a:spcAft>
                <a:spcPts val="600"/>
              </a:spcAft>
              <a:buFont typeface="Arial" panose="020B0604020202020204" pitchFamily="34" charset="0"/>
              <a:buChar char="•"/>
            </a:pPr>
            <a:endParaRPr lang="en-US" sz="2800" dirty="0" smtClean="0"/>
          </a:p>
          <a:p>
            <a:pPr marL="804863" lvl="1" indent="-347663" algn="just">
              <a:lnSpc>
                <a:spcPct val="95000"/>
              </a:lnSpc>
              <a:spcAft>
                <a:spcPts val="600"/>
              </a:spcAft>
              <a:buFont typeface="Arial" panose="020B0604020202020204" pitchFamily="34" charset="0"/>
              <a:buChar char="•"/>
            </a:pPr>
            <a:endParaRPr lang="en-US" sz="2600" dirty="0">
              <a:solidFill>
                <a:srgbClr val="FF0000"/>
              </a:solidFill>
            </a:endParaRPr>
          </a:p>
          <a:p>
            <a:pPr lvl="1" algn="just">
              <a:lnSpc>
                <a:spcPct val="95000"/>
              </a:lnSpc>
              <a:spcAft>
                <a:spcPts val="600"/>
              </a:spcAft>
            </a:pPr>
            <a:r>
              <a:rPr lang="en-US" sz="2600" dirty="0" smtClean="0"/>
              <a:t>	</a:t>
            </a:r>
            <a:endParaRPr lang="en-US" sz="2600" dirty="0"/>
          </a:p>
        </p:txBody>
      </p:sp>
      <p:grpSp>
        <p:nvGrpSpPr>
          <p:cNvPr id="20484" name="Group 7"/>
          <p:cNvGrpSpPr>
            <a:grpSpLocks/>
          </p:cNvGrpSpPr>
          <p:nvPr/>
        </p:nvGrpSpPr>
        <p:grpSpPr bwMode="auto">
          <a:xfrm>
            <a:off x="104775" y="112713"/>
            <a:ext cx="1414463" cy="1338262"/>
            <a:chOff x="388031" y="112712"/>
            <a:chExt cx="1137476" cy="1117144"/>
          </a:xfrm>
        </p:grpSpPr>
        <p:pic>
          <p:nvPicPr>
            <p:cNvPr id="20486" name="Picture 6"/>
            <p:cNvPicPr>
              <a:picLocks noChangeAspect="1" noChangeArrowheads="1"/>
            </p:cNvPicPr>
            <p:nvPr/>
          </p:nvPicPr>
          <p:blipFill>
            <a:blip r:embed="rId4" cstate="print"/>
            <a:srcRect/>
            <a:stretch>
              <a:fillRect/>
            </a:stretch>
          </p:blipFill>
          <p:spPr bwMode="auto">
            <a:xfrm>
              <a:off x="388031" y="112712"/>
              <a:ext cx="843543" cy="787173"/>
            </a:xfrm>
            <a:prstGeom prst="rect">
              <a:avLst/>
            </a:prstGeom>
            <a:noFill/>
            <a:ln w="9525">
              <a:noFill/>
              <a:miter lim="800000"/>
              <a:headEnd/>
              <a:tailEnd/>
            </a:ln>
          </p:spPr>
        </p:pic>
        <p:sp>
          <p:nvSpPr>
            <p:cNvPr id="10" name="Text Box 8"/>
            <p:cNvSpPr txBox="1">
              <a:spLocks noChangeArrowheads="1"/>
            </p:cNvSpPr>
            <p:nvPr/>
          </p:nvSpPr>
          <p:spPr bwMode="auto">
            <a:xfrm>
              <a:off x="435267" y="833621"/>
              <a:ext cx="1090240" cy="396235"/>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2" name="Rectangle 1"/>
          <p:cNvSpPr/>
          <p:nvPr/>
        </p:nvSpPr>
        <p:spPr>
          <a:xfrm>
            <a:off x="2200010" y="453899"/>
            <a:ext cx="6219203" cy="707886"/>
          </a:xfrm>
          <a:prstGeom prst="rect">
            <a:avLst/>
          </a:prstGeom>
        </p:spPr>
        <p:txBody>
          <a:bodyPr wrap="none">
            <a:spAutoFit/>
          </a:bodyPr>
          <a:lstStyle/>
          <a:p>
            <a:r>
              <a:rPr lang="en-US" sz="4000" b="1" dirty="0" smtClean="0">
                <a:solidFill>
                  <a:srgbClr val="C00000"/>
                </a:solidFill>
              </a:rPr>
              <a:t>The next step of the Journey</a:t>
            </a:r>
            <a:endParaRPr lang="en-US" sz="4000" dirty="0">
              <a:solidFill>
                <a:srgbClr val="C00000"/>
              </a:solidFill>
            </a:endParaRPr>
          </a:p>
        </p:txBody>
      </p:sp>
      <p:pic>
        <p:nvPicPr>
          <p:cNvPr id="1028" name="Picture 4" descr="http://payload181.cargocollective.com/1/5/188088/5920782/DUmap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7311" y="2673393"/>
            <a:ext cx="4147940" cy="333692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3413895" y="1493144"/>
            <a:ext cx="2528935" cy="52322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US" sz="2800" dirty="0" smtClean="0"/>
              <a:t>Start of Phase 2 </a:t>
            </a:r>
            <a:endParaRPr lang="en-US" sz="2800" dirty="0"/>
          </a:p>
        </p:txBody>
      </p:sp>
      <p:sp>
        <p:nvSpPr>
          <p:cNvPr id="13" name="Rectangle 12"/>
          <p:cNvSpPr/>
          <p:nvPr/>
        </p:nvSpPr>
        <p:spPr>
          <a:xfrm>
            <a:off x="455613" y="5410200"/>
            <a:ext cx="3938011" cy="52322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US" sz="2800" dirty="0" smtClean="0"/>
              <a:t>Consultation </a:t>
            </a:r>
            <a:endParaRPr lang="en-US" sz="2800" dirty="0"/>
          </a:p>
        </p:txBody>
      </p:sp>
      <p:sp>
        <p:nvSpPr>
          <p:cNvPr id="14" name="Rectangle 13"/>
          <p:cNvSpPr/>
          <p:nvPr/>
        </p:nvSpPr>
        <p:spPr>
          <a:xfrm>
            <a:off x="455612" y="4507488"/>
            <a:ext cx="3938011" cy="52322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US" sz="2800" dirty="0" smtClean="0"/>
              <a:t>Capacity Development</a:t>
            </a:r>
            <a:endParaRPr lang="en-US" sz="2800" dirty="0"/>
          </a:p>
        </p:txBody>
      </p:sp>
      <p:sp>
        <p:nvSpPr>
          <p:cNvPr id="15" name="Rectangle 14"/>
          <p:cNvSpPr/>
          <p:nvPr/>
        </p:nvSpPr>
        <p:spPr>
          <a:xfrm>
            <a:off x="455613" y="3552745"/>
            <a:ext cx="3938011" cy="52322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US" sz="2800" dirty="0" smtClean="0"/>
              <a:t>Systems Development</a:t>
            </a:r>
            <a:endParaRPr lang="en-US" sz="2800" dirty="0"/>
          </a:p>
        </p:txBody>
      </p:sp>
      <p:sp>
        <p:nvSpPr>
          <p:cNvPr id="16" name="Rectangle 15"/>
          <p:cNvSpPr/>
          <p:nvPr/>
        </p:nvSpPr>
        <p:spPr>
          <a:xfrm>
            <a:off x="455613" y="2747518"/>
            <a:ext cx="3938011" cy="52322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US" sz="2800" dirty="0" smtClean="0"/>
              <a:t>Policy Development</a:t>
            </a:r>
            <a:endParaRPr lang="en-US" sz="2800" dirty="0"/>
          </a:p>
        </p:txBody>
      </p:sp>
    </p:spTree>
    <p:extLst>
      <p:ext uri="{BB962C8B-B14F-4D97-AF65-F5344CB8AC3E}">
        <p14:creationId xmlns:p14="http://schemas.microsoft.com/office/powerpoint/2010/main" val="3739089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manual image 1"/>
          <p:cNvPicPr>
            <a:picLocks noChangeAspect="1" noChangeArrowheads="1"/>
          </p:cNvPicPr>
          <p:nvPr/>
        </p:nvPicPr>
        <p:blipFill>
          <a:blip r:embed="rId3" cstate="print">
            <a:lum bright="70000" contrast="-70000"/>
            <a:grayscl/>
          </a:blip>
          <a:srcRect r="64510"/>
          <a:stretch>
            <a:fillRect/>
          </a:stretch>
        </p:blipFill>
        <p:spPr bwMode="auto">
          <a:xfrm>
            <a:off x="0" y="0"/>
            <a:ext cx="1828800" cy="6858000"/>
          </a:xfrm>
          <a:prstGeom prst="rect">
            <a:avLst/>
          </a:prstGeom>
          <a:noFill/>
          <a:ln w="9525">
            <a:noFill/>
            <a:miter lim="800000"/>
            <a:headEnd/>
            <a:tailEnd/>
          </a:ln>
        </p:spPr>
      </p:pic>
      <p:grpSp>
        <p:nvGrpSpPr>
          <p:cNvPr id="20484" name="Group 7"/>
          <p:cNvGrpSpPr>
            <a:grpSpLocks/>
          </p:cNvGrpSpPr>
          <p:nvPr/>
        </p:nvGrpSpPr>
        <p:grpSpPr bwMode="auto">
          <a:xfrm>
            <a:off x="104775" y="112713"/>
            <a:ext cx="1414463" cy="1338262"/>
            <a:chOff x="388031" y="112712"/>
            <a:chExt cx="1137476" cy="1117144"/>
          </a:xfrm>
        </p:grpSpPr>
        <p:pic>
          <p:nvPicPr>
            <p:cNvPr id="20486" name="Picture 6"/>
            <p:cNvPicPr>
              <a:picLocks noChangeAspect="1" noChangeArrowheads="1"/>
            </p:cNvPicPr>
            <p:nvPr/>
          </p:nvPicPr>
          <p:blipFill>
            <a:blip r:embed="rId4" cstate="print"/>
            <a:srcRect/>
            <a:stretch>
              <a:fillRect/>
            </a:stretch>
          </p:blipFill>
          <p:spPr bwMode="auto">
            <a:xfrm>
              <a:off x="388031" y="112712"/>
              <a:ext cx="843543" cy="787173"/>
            </a:xfrm>
            <a:prstGeom prst="rect">
              <a:avLst/>
            </a:prstGeom>
            <a:noFill/>
            <a:ln w="9525">
              <a:noFill/>
              <a:miter lim="800000"/>
              <a:headEnd/>
              <a:tailEnd/>
            </a:ln>
          </p:spPr>
        </p:pic>
        <p:sp>
          <p:nvSpPr>
            <p:cNvPr id="10" name="Text Box 8"/>
            <p:cNvSpPr txBox="1">
              <a:spLocks noChangeArrowheads="1"/>
            </p:cNvSpPr>
            <p:nvPr/>
          </p:nvSpPr>
          <p:spPr bwMode="auto">
            <a:xfrm>
              <a:off x="435267" y="833621"/>
              <a:ext cx="1090240" cy="396235"/>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9" name="Text Box 2"/>
          <p:cNvSpPr txBox="1">
            <a:spLocks noChangeArrowheads="1"/>
          </p:cNvSpPr>
          <p:nvPr/>
        </p:nvSpPr>
        <p:spPr bwMode="auto">
          <a:xfrm>
            <a:off x="457200" y="2971800"/>
            <a:ext cx="8472488" cy="708025"/>
          </a:xfrm>
          <a:prstGeom prst="rect">
            <a:avLst/>
          </a:prstGeom>
          <a:noFill/>
          <a:ln w="9525">
            <a:noFill/>
            <a:miter lim="800000"/>
            <a:headEnd/>
            <a:tailEnd/>
          </a:ln>
        </p:spPr>
        <p:txBody>
          <a:bodyPr>
            <a:spAutoFit/>
          </a:bodyPr>
          <a:lstStyle/>
          <a:p>
            <a:pPr algn="ctr">
              <a:defRPr/>
            </a:pPr>
            <a:r>
              <a:rPr lang="en-US" sz="4000" b="1" dirty="0" smtClean="0">
                <a:effectLst>
                  <a:outerShdw blurRad="38100" dist="38100" dir="2700000" algn="tl">
                    <a:srgbClr val="C0C0C0"/>
                  </a:outerShdw>
                </a:effectLst>
              </a:rPr>
              <a:t>OQF - Video </a:t>
            </a:r>
            <a:endParaRPr lang="en-US" sz="4000" b="1" dirty="0">
              <a:effectLst>
                <a:outerShdw blurRad="38100" dist="38100" dir="2700000" algn="tl">
                  <a:srgbClr val="C0C0C0"/>
                </a:outerShdw>
              </a:effectLst>
            </a:endParaRPr>
          </a:p>
        </p:txBody>
      </p:sp>
    </p:spTree>
    <p:extLst>
      <p:ext uri="{BB962C8B-B14F-4D97-AF65-F5344CB8AC3E}">
        <p14:creationId xmlns:p14="http://schemas.microsoft.com/office/powerpoint/2010/main" val="32798213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manual image 1"/>
          <p:cNvPicPr>
            <a:picLocks noChangeAspect="1" noChangeArrowheads="1"/>
          </p:cNvPicPr>
          <p:nvPr/>
        </p:nvPicPr>
        <p:blipFill>
          <a:blip r:embed="rId3" cstate="print">
            <a:lum bright="70000" contrast="-70000"/>
            <a:grayscl/>
          </a:blip>
          <a:srcRect r="64510"/>
          <a:stretch>
            <a:fillRect/>
          </a:stretch>
        </p:blipFill>
        <p:spPr bwMode="auto">
          <a:xfrm>
            <a:off x="0" y="0"/>
            <a:ext cx="1828800" cy="6858000"/>
          </a:xfrm>
          <a:prstGeom prst="rect">
            <a:avLst/>
          </a:prstGeom>
          <a:noFill/>
          <a:ln w="9525">
            <a:noFill/>
            <a:miter lim="800000"/>
            <a:headEnd/>
            <a:tailEnd/>
          </a:ln>
        </p:spPr>
      </p:pic>
      <p:sp>
        <p:nvSpPr>
          <p:cNvPr id="20483" name="Rectangle 3"/>
          <p:cNvSpPr>
            <a:spLocks noChangeArrowheads="1"/>
          </p:cNvSpPr>
          <p:nvPr/>
        </p:nvSpPr>
        <p:spPr bwMode="auto">
          <a:xfrm>
            <a:off x="455613" y="823231"/>
            <a:ext cx="8445500" cy="6411913"/>
          </a:xfrm>
          <a:prstGeom prst="rect">
            <a:avLst/>
          </a:prstGeom>
          <a:noFill/>
          <a:ln w="9525">
            <a:noFill/>
            <a:miter lim="800000"/>
            <a:headEnd/>
            <a:tailEnd/>
          </a:ln>
        </p:spPr>
        <p:txBody>
          <a:bodyPr/>
          <a:lstStyle/>
          <a:p>
            <a:pPr marL="804863" lvl="1" indent="-347663" algn="just">
              <a:lnSpc>
                <a:spcPct val="95000"/>
              </a:lnSpc>
              <a:spcAft>
                <a:spcPts val="600"/>
              </a:spcAft>
            </a:pPr>
            <a:endParaRPr lang="en-US" sz="2600" dirty="0" smtClean="0"/>
          </a:p>
          <a:p>
            <a:pPr marL="804863" lvl="1" indent="-347663" algn="just">
              <a:lnSpc>
                <a:spcPct val="95000"/>
              </a:lnSpc>
              <a:spcAft>
                <a:spcPts val="600"/>
              </a:spcAft>
            </a:pPr>
            <a:endParaRPr lang="en-US" sz="2600" dirty="0"/>
          </a:p>
          <a:p>
            <a:pPr marL="804863" lvl="1" indent="-347663">
              <a:lnSpc>
                <a:spcPct val="95000"/>
              </a:lnSpc>
              <a:spcAft>
                <a:spcPts val="600"/>
              </a:spcAft>
              <a:buFont typeface="Arial" panose="020B0604020202020204" pitchFamily="34" charset="0"/>
              <a:buChar char="•"/>
            </a:pPr>
            <a:endParaRPr lang="en-US" sz="2800" dirty="0" smtClean="0"/>
          </a:p>
          <a:p>
            <a:pPr marL="804863" lvl="1" indent="-347663" algn="just">
              <a:lnSpc>
                <a:spcPct val="95000"/>
              </a:lnSpc>
              <a:spcAft>
                <a:spcPts val="600"/>
              </a:spcAft>
              <a:buFont typeface="Arial" panose="020B0604020202020204" pitchFamily="34" charset="0"/>
              <a:buChar char="•"/>
            </a:pPr>
            <a:endParaRPr lang="en-US" sz="2600" dirty="0">
              <a:solidFill>
                <a:srgbClr val="FF0000"/>
              </a:solidFill>
            </a:endParaRPr>
          </a:p>
          <a:p>
            <a:pPr lvl="1" algn="just">
              <a:lnSpc>
                <a:spcPct val="95000"/>
              </a:lnSpc>
              <a:spcAft>
                <a:spcPts val="600"/>
              </a:spcAft>
            </a:pPr>
            <a:r>
              <a:rPr lang="en-US" sz="2600" dirty="0" smtClean="0"/>
              <a:t>	</a:t>
            </a:r>
            <a:endParaRPr lang="en-US" sz="2600" dirty="0"/>
          </a:p>
        </p:txBody>
      </p:sp>
      <p:grpSp>
        <p:nvGrpSpPr>
          <p:cNvPr id="20484" name="Group 7"/>
          <p:cNvGrpSpPr>
            <a:grpSpLocks/>
          </p:cNvGrpSpPr>
          <p:nvPr/>
        </p:nvGrpSpPr>
        <p:grpSpPr bwMode="auto">
          <a:xfrm>
            <a:off x="104775" y="112713"/>
            <a:ext cx="1414463" cy="1338262"/>
            <a:chOff x="388031" y="112712"/>
            <a:chExt cx="1137476" cy="1117144"/>
          </a:xfrm>
        </p:grpSpPr>
        <p:pic>
          <p:nvPicPr>
            <p:cNvPr id="20486" name="Picture 6"/>
            <p:cNvPicPr>
              <a:picLocks noChangeAspect="1" noChangeArrowheads="1"/>
            </p:cNvPicPr>
            <p:nvPr/>
          </p:nvPicPr>
          <p:blipFill>
            <a:blip r:embed="rId4" cstate="print"/>
            <a:srcRect/>
            <a:stretch>
              <a:fillRect/>
            </a:stretch>
          </p:blipFill>
          <p:spPr bwMode="auto">
            <a:xfrm>
              <a:off x="388031" y="112712"/>
              <a:ext cx="843543" cy="787173"/>
            </a:xfrm>
            <a:prstGeom prst="rect">
              <a:avLst/>
            </a:prstGeom>
            <a:noFill/>
            <a:ln w="9525">
              <a:noFill/>
              <a:miter lim="800000"/>
              <a:headEnd/>
              <a:tailEnd/>
            </a:ln>
          </p:spPr>
        </p:pic>
        <p:sp>
          <p:nvSpPr>
            <p:cNvPr id="10" name="Text Box 8"/>
            <p:cNvSpPr txBox="1">
              <a:spLocks noChangeArrowheads="1"/>
            </p:cNvSpPr>
            <p:nvPr/>
          </p:nvSpPr>
          <p:spPr bwMode="auto">
            <a:xfrm>
              <a:off x="435267" y="833621"/>
              <a:ext cx="1090240" cy="396235"/>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2" name="TextBox 1"/>
          <p:cNvSpPr txBox="1"/>
          <p:nvPr/>
        </p:nvSpPr>
        <p:spPr>
          <a:xfrm>
            <a:off x="2057400" y="976313"/>
            <a:ext cx="6400800" cy="584775"/>
          </a:xfrm>
          <a:prstGeom prst="rect">
            <a:avLst/>
          </a:prstGeom>
          <a:noFill/>
        </p:spPr>
        <p:txBody>
          <a:bodyPr wrap="square" rtlCol="0">
            <a:spAutoFit/>
          </a:bodyPr>
          <a:lstStyle/>
          <a:p>
            <a:pPr algn="ctr"/>
            <a:r>
              <a:rPr lang="en-US" sz="3200" b="1" dirty="0" smtClean="0">
                <a:solidFill>
                  <a:srgbClr val="C00000"/>
                </a:solidFill>
              </a:rPr>
              <a:t>Results of findings to date</a:t>
            </a:r>
            <a:endParaRPr lang="en-US" sz="3200" b="1" dirty="0">
              <a:solidFill>
                <a:srgbClr val="C00000"/>
              </a:solidFill>
            </a:endParaRPr>
          </a:p>
        </p:txBody>
      </p:sp>
      <p:pic>
        <p:nvPicPr>
          <p:cNvPr id="2051" name="Picture 3" descr="C:\Users\lee.ACCREDITATION\AppData\Local\Microsoft\Windows\Temporary Internet Files\Content.IE5\NGQMZNUU\certificate_CoolClips_vc04288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2286000"/>
            <a:ext cx="1581150" cy="14651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19200" y="1828800"/>
            <a:ext cx="7239000"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Qualification landscape in Oman very diverse – great variation in qualification design and specification in terms of</a:t>
            </a:r>
          </a:p>
          <a:p>
            <a:pPr marL="742950" lvl="1" indent="-285750">
              <a:buFont typeface="Arial" panose="020B0604020202020204" pitchFamily="34" charset="0"/>
              <a:buChar char="•"/>
            </a:pPr>
            <a:r>
              <a:rPr lang="en-US" sz="2000" dirty="0"/>
              <a:t>Terminology </a:t>
            </a:r>
          </a:p>
          <a:p>
            <a:pPr marL="742950" lvl="1" indent="-285750">
              <a:buFont typeface="Arial" panose="020B0604020202020204" pitchFamily="34" charset="0"/>
              <a:buChar char="•"/>
            </a:pPr>
            <a:r>
              <a:rPr lang="en-US" sz="2000" dirty="0" smtClean="0"/>
              <a:t>Learning time </a:t>
            </a:r>
          </a:p>
          <a:p>
            <a:pPr marL="742950" lvl="1" indent="-285750">
              <a:buFont typeface="Arial" panose="020B0604020202020204" pitchFamily="34" charset="0"/>
              <a:buChar char="•"/>
            </a:pPr>
            <a:r>
              <a:rPr lang="en-US" sz="2000" dirty="0" smtClean="0"/>
              <a:t>Naming of qualifications</a:t>
            </a:r>
          </a:p>
          <a:p>
            <a:pPr marL="742950" lvl="1" indent="-285750">
              <a:buFont typeface="Arial" panose="020B0604020202020204" pitchFamily="34" charset="0"/>
              <a:buChar char="•"/>
            </a:pPr>
            <a:r>
              <a:rPr lang="en-US" sz="2000" dirty="0" smtClean="0"/>
              <a:t>Use of learning outcomes</a:t>
            </a:r>
          </a:p>
          <a:p>
            <a:pPr marL="742950" lvl="1" indent="-285750">
              <a:buFont typeface="Arial" panose="020B0604020202020204" pitchFamily="34" charset="0"/>
              <a:buChar char="•"/>
            </a:pPr>
            <a:r>
              <a:rPr lang="en-US" sz="2000" dirty="0" smtClean="0"/>
              <a:t>Availability of assessment criteria</a:t>
            </a:r>
          </a:p>
          <a:p>
            <a:pPr marL="285750" indent="-285750">
              <a:buFont typeface="Arial" panose="020B0604020202020204" pitchFamily="34" charset="0"/>
              <a:buChar char="•"/>
            </a:pPr>
            <a:r>
              <a:rPr lang="en-US" sz="2000" dirty="0"/>
              <a:t>There are numerous awarding bodies in Oman</a:t>
            </a:r>
          </a:p>
          <a:p>
            <a:pPr marL="285750" indent="-285750">
              <a:buFont typeface="Arial" panose="020B0604020202020204" pitchFamily="34" charset="0"/>
              <a:buChar char="•"/>
            </a:pPr>
            <a:r>
              <a:rPr lang="en-US" sz="2000" dirty="0" smtClean="0"/>
              <a:t>Most </a:t>
            </a:r>
            <a:r>
              <a:rPr lang="en-US" sz="2000" dirty="0"/>
              <a:t>qualifications are already made up of courses or modules</a:t>
            </a:r>
          </a:p>
          <a:p>
            <a:pPr marL="285750" indent="-285750">
              <a:buFont typeface="Arial" panose="020B0604020202020204" pitchFamily="34" charset="0"/>
              <a:buChar char="•"/>
            </a:pPr>
            <a:r>
              <a:rPr lang="en-US" sz="2000" dirty="0" smtClean="0"/>
              <a:t>Many programs do not have exit / terminal learning outcomes or clearly defined progression routes</a:t>
            </a:r>
          </a:p>
          <a:p>
            <a:pPr marL="285750" indent="-285750">
              <a:buFont typeface="Arial" panose="020B0604020202020204" pitchFamily="34" charset="0"/>
              <a:buChar char="•"/>
            </a:pPr>
            <a:r>
              <a:rPr lang="en-US" sz="2000" dirty="0" smtClean="0"/>
              <a:t>Some sectors have quality assurance systems that are not documented</a:t>
            </a:r>
          </a:p>
        </p:txBody>
      </p:sp>
    </p:spTree>
    <p:extLst>
      <p:ext uri="{BB962C8B-B14F-4D97-AF65-F5344CB8AC3E}">
        <p14:creationId xmlns:p14="http://schemas.microsoft.com/office/powerpoint/2010/main" val="11585422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manual image 1"/>
          <p:cNvPicPr>
            <a:picLocks noChangeAspect="1" noChangeArrowheads="1"/>
          </p:cNvPicPr>
          <p:nvPr/>
        </p:nvPicPr>
        <p:blipFill>
          <a:blip r:embed="rId3" cstate="print">
            <a:lum bright="70000" contrast="-70000"/>
            <a:grayscl/>
          </a:blip>
          <a:srcRect r="64510"/>
          <a:stretch>
            <a:fillRect/>
          </a:stretch>
        </p:blipFill>
        <p:spPr bwMode="auto">
          <a:xfrm>
            <a:off x="0" y="0"/>
            <a:ext cx="1828800" cy="6858000"/>
          </a:xfrm>
          <a:prstGeom prst="rect">
            <a:avLst/>
          </a:prstGeom>
          <a:noFill/>
          <a:ln w="9525">
            <a:noFill/>
            <a:miter lim="800000"/>
            <a:headEnd/>
            <a:tailEnd/>
          </a:ln>
        </p:spPr>
      </p:pic>
      <p:sp>
        <p:nvSpPr>
          <p:cNvPr id="20483" name="Rectangle 3"/>
          <p:cNvSpPr>
            <a:spLocks noChangeArrowheads="1"/>
          </p:cNvSpPr>
          <p:nvPr/>
        </p:nvSpPr>
        <p:spPr bwMode="auto">
          <a:xfrm>
            <a:off x="455613" y="823231"/>
            <a:ext cx="8445500" cy="6411913"/>
          </a:xfrm>
          <a:prstGeom prst="rect">
            <a:avLst/>
          </a:prstGeom>
          <a:noFill/>
          <a:ln w="9525">
            <a:noFill/>
            <a:miter lim="800000"/>
            <a:headEnd/>
            <a:tailEnd/>
          </a:ln>
        </p:spPr>
        <p:txBody>
          <a:bodyPr/>
          <a:lstStyle/>
          <a:p>
            <a:pPr marL="804863" lvl="1" indent="-347663" algn="just">
              <a:lnSpc>
                <a:spcPct val="95000"/>
              </a:lnSpc>
              <a:spcAft>
                <a:spcPts val="600"/>
              </a:spcAft>
            </a:pPr>
            <a:endParaRPr lang="en-US" sz="2600" dirty="0" smtClean="0"/>
          </a:p>
          <a:p>
            <a:pPr marL="804863" lvl="1" indent="-347663" algn="just">
              <a:lnSpc>
                <a:spcPct val="95000"/>
              </a:lnSpc>
              <a:spcAft>
                <a:spcPts val="600"/>
              </a:spcAft>
            </a:pPr>
            <a:endParaRPr lang="en-US" sz="2600" dirty="0"/>
          </a:p>
          <a:p>
            <a:pPr marL="804863" lvl="1" indent="-347663">
              <a:lnSpc>
                <a:spcPct val="95000"/>
              </a:lnSpc>
              <a:spcAft>
                <a:spcPts val="600"/>
              </a:spcAft>
              <a:buFont typeface="Arial" panose="020B0604020202020204" pitchFamily="34" charset="0"/>
              <a:buChar char="•"/>
            </a:pPr>
            <a:endParaRPr lang="en-US" sz="2800" dirty="0" smtClean="0"/>
          </a:p>
          <a:p>
            <a:pPr marL="804863" lvl="1" indent="-347663" algn="just">
              <a:lnSpc>
                <a:spcPct val="95000"/>
              </a:lnSpc>
              <a:spcAft>
                <a:spcPts val="600"/>
              </a:spcAft>
              <a:buFont typeface="Arial" panose="020B0604020202020204" pitchFamily="34" charset="0"/>
              <a:buChar char="•"/>
            </a:pPr>
            <a:endParaRPr lang="en-US" sz="2600" dirty="0">
              <a:solidFill>
                <a:srgbClr val="FF0000"/>
              </a:solidFill>
            </a:endParaRPr>
          </a:p>
          <a:p>
            <a:pPr lvl="1" algn="just">
              <a:lnSpc>
                <a:spcPct val="95000"/>
              </a:lnSpc>
              <a:spcAft>
                <a:spcPts val="600"/>
              </a:spcAft>
            </a:pPr>
            <a:r>
              <a:rPr lang="en-US" sz="2600" dirty="0" smtClean="0"/>
              <a:t>	</a:t>
            </a:r>
            <a:endParaRPr lang="en-US" sz="2600" dirty="0"/>
          </a:p>
        </p:txBody>
      </p:sp>
      <p:grpSp>
        <p:nvGrpSpPr>
          <p:cNvPr id="20484" name="Group 7"/>
          <p:cNvGrpSpPr>
            <a:grpSpLocks/>
          </p:cNvGrpSpPr>
          <p:nvPr/>
        </p:nvGrpSpPr>
        <p:grpSpPr bwMode="auto">
          <a:xfrm>
            <a:off x="104775" y="112713"/>
            <a:ext cx="1414463" cy="1338262"/>
            <a:chOff x="388031" y="112712"/>
            <a:chExt cx="1137476" cy="1117144"/>
          </a:xfrm>
        </p:grpSpPr>
        <p:pic>
          <p:nvPicPr>
            <p:cNvPr id="20486" name="Picture 6"/>
            <p:cNvPicPr>
              <a:picLocks noChangeAspect="1" noChangeArrowheads="1"/>
            </p:cNvPicPr>
            <p:nvPr/>
          </p:nvPicPr>
          <p:blipFill>
            <a:blip r:embed="rId4" cstate="print"/>
            <a:srcRect/>
            <a:stretch>
              <a:fillRect/>
            </a:stretch>
          </p:blipFill>
          <p:spPr bwMode="auto">
            <a:xfrm>
              <a:off x="388031" y="112712"/>
              <a:ext cx="843543" cy="787173"/>
            </a:xfrm>
            <a:prstGeom prst="rect">
              <a:avLst/>
            </a:prstGeom>
            <a:noFill/>
            <a:ln w="9525">
              <a:noFill/>
              <a:miter lim="800000"/>
              <a:headEnd/>
              <a:tailEnd/>
            </a:ln>
          </p:spPr>
        </p:pic>
        <p:sp>
          <p:nvSpPr>
            <p:cNvPr id="10" name="Text Box 8"/>
            <p:cNvSpPr txBox="1">
              <a:spLocks noChangeArrowheads="1"/>
            </p:cNvSpPr>
            <p:nvPr/>
          </p:nvSpPr>
          <p:spPr bwMode="auto">
            <a:xfrm>
              <a:off x="435267" y="833621"/>
              <a:ext cx="1090240" cy="396235"/>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2" name="TextBox 1"/>
          <p:cNvSpPr txBox="1"/>
          <p:nvPr/>
        </p:nvSpPr>
        <p:spPr>
          <a:xfrm>
            <a:off x="2057400" y="976313"/>
            <a:ext cx="6400800" cy="584775"/>
          </a:xfrm>
          <a:prstGeom prst="rect">
            <a:avLst/>
          </a:prstGeom>
          <a:noFill/>
        </p:spPr>
        <p:txBody>
          <a:bodyPr wrap="square" rtlCol="0">
            <a:spAutoFit/>
          </a:bodyPr>
          <a:lstStyle/>
          <a:p>
            <a:pPr algn="ctr"/>
            <a:r>
              <a:rPr lang="en-US" sz="3200" b="1" dirty="0" smtClean="0">
                <a:solidFill>
                  <a:srgbClr val="C00000"/>
                </a:solidFill>
              </a:rPr>
              <a:t>What we know so far …</a:t>
            </a:r>
            <a:endParaRPr lang="en-US" sz="3200" b="1" dirty="0">
              <a:solidFill>
                <a:srgbClr val="C00000"/>
              </a:solidFill>
            </a:endParaRPr>
          </a:p>
        </p:txBody>
      </p:sp>
      <p:sp>
        <p:nvSpPr>
          <p:cNvPr id="4" name="TextBox 3"/>
          <p:cNvSpPr txBox="1"/>
          <p:nvPr/>
        </p:nvSpPr>
        <p:spPr>
          <a:xfrm>
            <a:off x="1219200" y="1828800"/>
            <a:ext cx="7467600" cy="6740307"/>
          </a:xfrm>
          <a:prstGeom prst="rect">
            <a:avLst/>
          </a:prstGeom>
          <a:noFill/>
        </p:spPr>
        <p:txBody>
          <a:bodyPr wrap="square" rtlCol="0">
            <a:spAutoFit/>
          </a:bodyPr>
          <a:lstStyle/>
          <a:p>
            <a:endParaRPr lang="en-US" sz="2800" dirty="0" smtClean="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400" dirty="0" smtClean="0"/>
              <a:t>Credit based system</a:t>
            </a:r>
          </a:p>
          <a:p>
            <a:pPr marL="457200" indent="-457200">
              <a:buFont typeface="Arial" panose="020B0604020202020204" pitchFamily="34" charset="0"/>
              <a:buChar char="•"/>
            </a:pPr>
            <a:r>
              <a:rPr lang="en-US" sz="2400" dirty="0" smtClean="0"/>
              <a:t>Use learning outcomes to measure complexity of learning</a:t>
            </a:r>
          </a:p>
          <a:p>
            <a:pPr marL="457200" indent="-457200">
              <a:buFont typeface="Arial" panose="020B0604020202020204" pitchFamily="34" charset="0"/>
              <a:buChar char="•"/>
            </a:pPr>
            <a:r>
              <a:rPr lang="en-US" sz="2400" dirty="0" smtClean="0"/>
              <a:t>Operate on level descriptors</a:t>
            </a:r>
          </a:p>
          <a:p>
            <a:pPr marL="457200" indent="-457200">
              <a:buFont typeface="Arial" panose="020B0604020202020204" pitchFamily="34" charset="0"/>
              <a:buChar char="•"/>
            </a:pPr>
            <a:r>
              <a:rPr lang="en-US" sz="2400" dirty="0" smtClean="0"/>
              <a:t>Accept the international standard of 10 hours = 1 credit</a:t>
            </a:r>
          </a:p>
          <a:p>
            <a:pPr marL="457200" indent="-457200">
              <a:buFont typeface="Arial" panose="020B0604020202020204" pitchFamily="34" charset="0"/>
              <a:buChar char="•"/>
            </a:pPr>
            <a:r>
              <a:rPr lang="en-US" sz="2400" dirty="0" smtClean="0"/>
              <a:t>Only quality assured programs will be listed on the OQF</a:t>
            </a:r>
          </a:p>
          <a:p>
            <a:pPr marL="457200" indent="-457200">
              <a:buFont typeface="Arial" panose="020B0604020202020204" pitchFamily="34" charset="0"/>
              <a:buChar char="•"/>
            </a:pPr>
            <a:r>
              <a:rPr lang="en-US" sz="2400" dirty="0" smtClean="0"/>
              <a:t>Only programs that are assessed will be listed on the OQF</a:t>
            </a:r>
          </a:p>
          <a:p>
            <a:pPr marL="457200" indent="-457200">
              <a:buFont typeface="Arial" panose="020B0604020202020204" pitchFamily="34" charset="0"/>
              <a:buChar char="•"/>
            </a:pPr>
            <a:r>
              <a:rPr lang="en-US" sz="2400" dirty="0" smtClean="0"/>
              <a:t>Skills programs of less than one year will be </a:t>
            </a:r>
            <a:r>
              <a:rPr lang="en-US" sz="2400" dirty="0" err="1" smtClean="0"/>
              <a:t>recognised</a:t>
            </a:r>
            <a:endParaRPr lang="en-US" sz="2400" dirty="0" smtClean="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a:p>
        </p:txBody>
      </p:sp>
      <p:pic>
        <p:nvPicPr>
          <p:cNvPr id="1026" name="Picture 2" descr="C:\Users\lee.ACCREDITATION\AppData\Local\Microsoft\Windows\Temporary Internet Files\Content.IE5\ZPDOU57J\lightbulb[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6400" y="1094026"/>
            <a:ext cx="1612917" cy="1469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6317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manual image 1"/>
          <p:cNvPicPr>
            <a:picLocks noChangeAspect="1" noChangeArrowheads="1"/>
          </p:cNvPicPr>
          <p:nvPr/>
        </p:nvPicPr>
        <p:blipFill>
          <a:blip r:embed="rId3" cstate="print">
            <a:lum bright="70000" contrast="-70000"/>
            <a:grayscl/>
          </a:blip>
          <a:srcRect r="64510"/>
          <a:stretch>
            <a:fillRect/>
          </a:stretch>
        </p:blipFill>
        <p:spPr bwMode="auto">
          <a:xfrm>
            <a:off x="0" y="0"/>
            <a:ext cx="1828800" cy="6858000"/>
          </a:xfrm>
          <a:prstGeom prst="rect">
            <a:avLst/>
          </a:prstGeom>
          <a:noFill/>
          <a:ln w="9525">
            <a:noFill/>
            <a:miter lim="800000"/>
            <a:headEnd/>
            <a:tailEnd/>
          </a:ln>
        </p:spPr>
      </p:pic>
      <p:sp>
        <p:nvSpPr>
          <p:cNvPr id="20483" name="Rectangle 3"/>
          <p:cNvSpPr>
            <a:spLocks noChangeArrowheads="1"/>
          </p:cNvSpPr>
          <p:nvPr/>
        </p:nvSpPr>
        <p:spPr bwMode="auto">
          <a:xfrm>
            <a:off x="455613" y="823231"/>
            <a:ext cx="8445500" cy="6411913"/>
          </a:xfrm>
          <a:prstGeom prst="rect">
            <a:avLst/>
          </a:prstGeom>
          <a:noFill/>
          <a:ln w="9525">
            <a:noFill/>
            <a:miter lim="800000"/>
            <a:headEnd/>
            <a:tailEnd/>
          </a:ln>
        </p:spPr>
        <p:txBody>
          <a:bodyPr/>
          <a:lstStyle/>
          <a:p>
            <a:pPr marL="804863" lvl="1" indent="-347663" algn="just">
              <a:lnSpc>
                <a:spcPct val="95000"/>
              </a:lnSpc>
              <a:spcAft>
                <a:spcPts val="600"/>
              </a:spcAft>
            </a:pPr>
            <a:endParaRPr lang="en-US" sz="2600" dirty="0" smtClean="0"/>
          </a:p>
          <a:p>
            <a:pPr marL="804863" lvl="1" indent="-347663" algn="just">
              <a:lnSpc>
                <a:spcPct val="95000"/>
              </a:lnSpc>
              <a:spcAft>
                <a:spcPts val="600"/>
              </a:spcAft>
            </a:pPr>
            <a:endParaRPr lang="en-US" sz="2600" dirty="0"/>
          </a:p>
          <a:p>
            <a:pPr marL="804863" lvl="1" indent="-347663">
              <a:lnSpc>
                <a:spcPct val="95000"/>
              </a:lnSpc>
              <a:spcAft>
                <a:spcPts val="600"/>
              </a:spcAft>
              <a:buFont typeface="Arial" panose="020B0604020202020204" pitchFamily="34" charset="0"/>
              <a:buChar char="•"/>
            </a:pPr>
            <a:endParaRPr lang="en-US" sz="2800" dirty="0" smtClean="0"/>
          </a:p>
          <a:p>
            <a:pPr marL="804863" lvl="1" indent="-347663" algn="just">
              <a:lnSpc>
                <a:spcPct val="95000"/>
              </a:lnSpc>
              <a:spcAft>
                <a:spcPts val="600"/>
              </a:spcAft>
              <a:buFont typeface="Arial" panose="020B0604020202020204" pitchFamily="34" charset="0"/>
              <a:buChar char="•"/>
            </a:pPr>
            <a:endParaRPr lang="en-US" sz="2600" dirty="0">
              <a:solidFill>
                <a:srgbClr val="FF0000"/>
              </a:solidFill>
            </a:endParaRPr>
          </a:p>
          <a:p>
            <a:pPr lvl="1" algn="just">
              <a:lnSpc>
                <a:spcPct val="95000"/>
              </a:lnSpc>
              <a:spcAft>
                <a:spcPts val="600"/>
              </a:spcAft>
            </a:pPr>
            <a:r>
              <a:rPr lang="en-US" sz="2600" dirty="0" smtClean="0"/>
              <a:t>	</a:t>
            </a:r>
            <a:endParaRPr lang="en-US" sz="2600" dirty="0"/>
          </a:p>
        </p:txBody>
      </p:sp>
      <p:grpSp>
        <p:nvGrpSpPr>
          <p:cNvPr id="20484" name="Group 7"/>
          <p:cNvGrpSpPr>
            <a:grpSpLocks/>
          </p:cNvGrpSpPr>
          <p:nvPr/>
        </p:nvGrpSpPr>
        <p:grpSpPr bwMode="auto">
          <a:xfrm>
            <a:off x="104775" y="112713"/>
            <a:ext cx="1414463" cy="1338262"/>
            <a:chOff x="388031" y="112712"/>
            <a:chExt cx="1137476" cy="1117144"/>
          </a:xfrm>
        </p:grpSpPr>
        <p:pic>
          <p:nvPicPr>
            <p:cNvPr id="20486" name="Picture 6"/>
            <p:cNvPicPr>
              <a:picLocks noChangeAspect="1" noChangeArrowheads="1"/>
            </p:cNvPicPr>
            <p:nvPr/>
          </p:nvPicPr>
          <p:blipFill>
            <a:blip r:embed="rId4" cstate="print"/>
            <a:srcRect/>
            <a:stretch>
              <a:fillRect/>
            </a:stretch>
          </p:blipFill>
          <p:spPr bwMode="auto">
            <a:xfrm>
              <a:off x="388031" y="112712"/>
              <a:ext cx="843543" cy="787173"/>
            </a:xfrm>
            <a:prstGeom prst="rect">
              <a:avLst/>
            </a:prstGeom>
            <a:noFill/>
            <a:ln w="9525">
              <a:noFill/>
              <a:miter lim="800000"/>
              <a:headEnd/>
              <a:tailEnd/>
            </a:ln>
          </p:spPr>
        </p:pic>
        <p:sp>
          <p:nvSpPr>
            <p:cNvPr id="10" name="Text Box 8"/>
            <p:cNvSpPr txBox="1">
              <a:spLocks noChangeArrowheads="1"/>
            </p:cNvSpPr>
            <p:nvPr/>
          </p:nvSpPr>
          <p:spPr bwMode="auto">
            <a:xfrm>
              <a:off x="435267" y="833621"/>
              <a:ext cx="1090240" cy="396235"/>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2" name="TextBox 1"/>
          <p:cNvSpPr txBox="1"/>
          <p:nvPr/>
        </p:nvSpPr>
        <p:spPr>
          <a:xfrm>
            <a:off x="1519238" y="976313"/>
            <a:ext cx="6938962" cy="646331"/>
          </a:xfrm>
          <a:prstGeom prst="rect">
            <a:avLst/>
          </a:prstGeom>
          <a:noFill/>
        </p:spPr>
        <p:txBody>
          <a:bodyPr wrap="square" rtlCol="0">
            <a:spAutoFit/>
          </a:bodyPr>
          <a:lstStyle/>
          <a:p>
            <a:pPr algn="ctr"/>
            <a:r>
              <a:rPr lang="en-US" sz="3600" b="1" dirty="0" smtClean="0">
                <a:solidFill>
                  <a:srgbClr val="C00000"/>
                </a:solidFill>
              </a:rPr>
              <a:t>Implications for Decision – makers</a:t>
            </a:r>
            <a:endParaRPr lang="en-US" sz="3600" b="1" dirty="0">
              <a:solidFill>
                <a:srgbClr val="C00000"/>
              </a:solidFill>
            </a:endParaRPr>
          </a:p>
        </p:txBody>
      </p:sp>
      <p:sp>
        <p:nvSpPr>
          <p:cNvPr id="4" name="TextBox 3"/>
          <p:cNvSpPr txBox="1"/>
          <p:nvPr/>
        </p:nvSpPr>
        <p:spPr>
          <a:xfrm>
            <a:off x="1219200" y="1828800"/>
            <a:ext cx="7467600"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t>Need for new legislation and regulations</a:t>
            </a:r>
          </a:p>
          <a:p>
            <a:pPr marL="457200" indent="-457200">
              <a:buFont typeface="Arial" panose="020B0604020202020204" pitchFamily="34" charset="0"/>
              <a:buChar char="•"/>
            </a:pPr>
            <a:r>
              <a:rPr lang="en-US" sz="2800" dirty="0"/>
              <a:t>Greater cooperation between ministries</a:t>
            </a:r>
          </a:p>
          <a:p>
            <a:pPr marL="457200" indent="-457200">
              <a:buFont typeface="Arial" panose="020B0604020202020204" pitchFamily="34" charset="0"/>
              <a:buChar char="•"/>
            </a:pPr>
            <a:r>
              <a:rPr lang="en-US" sz="2800" dirty="0"/>
              <a:t>Need for national support for the project </a:t>
            </a:r>
          </a:p>
          <a:p>
            <a:pPr marL="457200" indent="-457200">
              <a:buFont typeface="Arial" panose="020B0604020202020204" pitchFamily="34" charset="0"/>
              <a:buChar char="•"/>
            </a:pPr>
            <a:r>
              <a:rPr lang="en-US" sz="2800" dirty="0" smtClean="0"/>
              <a:t>Need to embrace </a:t>
            </a:r>
            <a:r>
              <a:rPr lang="en-US" sz="2800" dirty="0"/>
              <a:t>change</a:t>
            </a:r>
          </a:p>
          <a:p>
            <a:pPr marL="457200" indent="-457200">
              <a:buFont typeface="Arial" panose="020B0604020202020204" pitchFamily="34" charset="0"/>
              <a:buChar char="•"/>
            </a:pPr>
            <a:r>
              <a:rPr lang="en-US" sz="2800" dirty="0" smtClean="0"/>
              <a:t>Need for adequate </a:t>
            </a:r>
            <a:r>
              <a:rPr lang="en-US" sz="2800" dirty="0"/>
              <a:t>resourcing </a:t>
            </a:r>
          </a:p>
        </p:txBody>
      </p:sp>
    </p:spTree>
    <p:extLst>
      <p:ext uri="{BB962C8B-B14F-4D97-AF65-F5344CB8AC3E}">
        <p14:creationId xmlns:p14="http://schemas.microsoft.com/office/powerpoint/2010/main" val="27917468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manual image 1"/>
          <p:cNvPicPr>
            <a:picLocks noChangeAspect="1" noChangeArrowheads="1"/>
          </p:cNvPicPr>
          <p:nvPr/>
        </p:nvPicPr>
        <p:blipFill>
          <a:blip r:embed="rId3" cstate="print">
            <a:lum bright="70000" contrast="-70000"/>
            <a:grayscl/>
          </a:blip>
          <a:srcRect r="64510"/>
          <a:stretch>
            <a:fillRect/>
          </a:stretch>
        </p:blipFill>
        <p:spPr bwMode="auto">
          <a:xfrm>
            <a:off x="0" y="0"/>
            <a:ext cx="1828800" cy="6858000"/>
          </a:xfrm>
          <a:prstGeom prst="rect">
            <a:avLst/>
          </a:prstGeom>
          <a:noFill/>
          <a:ln w="9525">
            <a:noFill/>
            <a:miter lim="800000"/>
            <a:headEnd/>
            <a:tailEnd/>
          </a:ln>
        </p:spPr>
      </p:pic>
      <p:sp>
        <p:nvSpPr>
          <p:cNvPr id="20483" name="Rectangle 3"/>
          <p:cNvSpPr>
            <a:spLocks noChangeArrowheads="1"/>
          </p:cNvSpPr>
          <p:nvPr/>
        </p:nvSpPr>
        <p:spPr bwMode="auto">
          <a:xfrm>
            <a:off x="455613" y="823231"/>
            <a:ext cx="8445500" cy="6411913"/>
          </a:xfrm>
          <a:prstGeom prst="rect">
            <a:avLst/>
          </a:prstGeom>
          <a:noFill/>
          <a:ln w="9525">
            <a:noFill/>
            <a:miter lim="800000"/>
            <a:headEnd/>
            <a:tailEnd/>
          </a:ln>
        </p:spPr>
        <p:txBody>
          <a:bodyPr/>
          <a:lstStyle/>
          <a:p>
            <a:pPr marL="804863" lvl="1" indent="-347663" algn="just">
              <a:lnSpc>
                <a:spcPct val="95000"/>
              </a:lnSpc>
              <a:spcAft>
                <a:spcPts val="600"/>
              </a:spcAft>
            </a:pPr>
            <a:endParaRPr lang="en-US" sz="2600" dirty="0" smtClean="0"/>
          </a:p>
          <a:p>
            <a:pPr marL="804863" lvl="1" indent="-347663" algn="just">
              <a:lnSpc>
                <a:spcPct val="95000"/>
              </a:lnSpc>
              <a:spcAft>
                <a:spcPts val="600"/>
              </a:spcAft>
            </a:pPr>
            <a:endParaRPr lang="en-US" sz="2600" dirty="0"/>
          </a:p>
          <a:p>
            <a:pPr marL="804863" lvl="1" indent="-347663">
              <a:lnSpc>
                <a:spcPct val="95000"/>
              </a:lnSpc>
              <a:spcAft>
                <a:spcPts val="600"/>
              </a:spcAft>
              <a:buFont typeface="Arial" panose="020B0604020202020204" pitchFamily="34" charset="0"/>
              <a:buChar char="•"/>
            </a:pPr>
            <a:endParaRPr lang="en-US" sz="2800" dirty="0" smtClean="0"/>
          </a:p>
          <a:p>
            <a:pPr marL="804863" lvl="1" indent="-347663" algn="just">
              <a:lnSpc>
                <a:spcPct val="95000"/>
              </a:lnSpc>
              <a:spcAft>
                <a:spcPts val="600"/>
              </a:spcAft>
              <a:buFont typeface="Arial" panose="020B0604020202020204" pitchFamily="34" charset="0"/>
              <a:buChar char="•"/>
            </a:pPr>
            <a:endParaRPr lang="en-US" sz="2600" dirty="0">
              <a:solidFill>
                <a:srgbClr val="FF0000"/>
              </a:solidFill>
            </a:endParaRPr>
          </a:p>
          <a:p>
            <a:pPr lvl="1" algn="just">
              <a:lnSpc>
                <a:spcPct val="95000"/>
              </a:lnSpc>
              <a:spcAft>
                <a:spcPts val="600"/>
              </a:spcAft>
            </a:pPr>
            <a:r>
              <a:rPr lang="en-US" sz="2600" dirty="0" smtClean="0"/>
              <a:t>	</a:t>
            </a:r>
            <a:endParaRPr lang="en-US" sz="2600" dirty="0"/>
          </a:p>
        </p:txBody>
      </p:sp>
      <p:grpSp>
        <p:nvGrpSpPr>
          <p:cNvPr id="20484" name="Group 7"/>
          <p:cNvGrpSpPr>
            <a:grpSpLocks/>
          </p:cNvGrpSpPr>
          <p:nvPr/>
        </p:nvGrpSpPr>
        <p:grpSpPr bwMode="auto">
          <a:xfrm>
            <a:off x="104775" y="112713"/>
            <a:ext cx="1414463" cy="1338262"/>
            <a:chOff x="388031" y="112712"/>
            <a:chExt cx="1137476" cy="1117144"/>
          </a:xfrm>
        </p:grpSpPr>
        <p:pic>
          <p:nvPicPr>
            <p:cNvPr id="20486" name="Picture 6"/>
            <p:cNvPicPr>
              <a:picLocks noChangeAspect="1" noChangeArrowheads="1"/>
            </p:cNvPicPr>
            <p:nvPr/>
          </p:nvPicPr>
          <p:blipFill>
            <a:blip r:embed="rId4" cstate="print"/>
            <a:srcRect/>
            <a:stretch>
              <a:fillRect/>
            </a:stretch>
          </p:blipFill>
          <p:spPr bwMode="auto">
            <a:xfrm>
              <a:off x="388031" y="112712"/>
              <a:ext cx="843543" cy="787173"/>
            </a:xfrm>
            <a:prstGeom prst="rect">
              <a:avLst/>
            </a:prstGeom>
            <a:noFill/>
            <a:ln w="9525">
              <a:noFill/>
              <a:miter lim="800000"/>
              <a:headEnd/>
              <a:tailEnd/>
            </a:ln>
          </p:spPr>
        </p:pic>
        <p:sp>
          <p:nvSpPr>
            <p:cNvPr id="10" name="Text Box 8"/>
            <p:cNvSpPr txBox="1">
              <a:spLocks noChangeArrowheads="1"/>
            </p:cNvSpPr>
            <p:nvPr/>
          </p:nvSpPr>
          <p:spPr bwMode="auto">
            <a:xfrm>
              <a:off x="435267" y="833621"/>
              <a:ext cx="1090240" cy="396235"/>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2" name="TextBox 1"/>
          <p:cNvSpPr txBox="1"/>
          <p:nvPr/>
        </p:nvSpPr>
        <p:spPr>
          <a:xfrm>
            <a:off x="1066800" y="976313"/>
            <a:ext cx="7391400" cy="584775"/>
          </a:xfrm>
          <a:prstGeom prst="rect">
            <a:avLst/>
          </a:prstGeom>
          <a:noFill/>
        </p:spPr>
        <p:txBody>
          <a:bodyPr wrap="square" rtlCol="0">
            <a:spAutoFit/>
          </a:bodyPr>
          <a:lstStyle/>
          <a:p>
            <a:pPr algn="ctr"/>
            <a:r>
              <a:rPr lang="en-US" sz="3200" b="1" dirty="0" smtClean="0">
                <a:solidFill>
                  <a:srgbClr val="C00000"/>
                </a:solidFill>
              </a:rPr>
              <a:t>What can institutions do in the meantime?</a:t>
            </a:r>
            <a:endParaRPr lang="en-US" sz="3200" b="1" dirty="0">
              <a:solidFill>
                <a:srgbClr val="C00000"/>
              </a:solidFill>
            </a:endParaRPr>
          </a:p>
        </p:txBody>
      </p:sp>
      <p:sp>
        <p:nvSpPr>
          <p:cNvPr id="4" name="TextBox 3"/>
          <p:cNvSpPr txBox="1"/>
          <p:nvPr/>
        </p:nvSpPr>
        <p:spPr>
          <a:xfrm>
            <a:off x="1295399" y="1828800"/>
            <a:ext cx="7127631"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Institutions can prepare themselves by doing the following:</a:t>
            </a:r>
          </a:p>
          <a:p>
            <a:pPr marL="742950" lvl="1" indent="-285750">
              <a:buFont typeface="Arial" panose="020B0604020202020204" pitchFamily="34" charset="0"/>
              <a:buChar char="•"/>
            </a:pPr>
            <a:r>
              <a:rPr lang="en-US" sz="2400" dirty="0" smtClean="0"/>
              <a:t>Start to express your qualifications in terms of</a:t>
            </a:r>
          </a:p>
          <a:p>
            <a:pPr marL="1257300" lvl="2" indent="-342900">
              <a:buFont typeface="Wingdings" panose="05000000000000000000" pitchFamily="2" charset="2"/>
              <a:buChar char="ü"/>
            </a:pPr>
            <a:r>
              <a:rPr lang="en-US" sz="2400" dirty="0"/>
              <a:t>T</a:t>
            </a:r>
            <a:r>
              <a:rPr lang="en-US" sz="2400" dirty="0" smtClean="0"/>
              <a:t>otal number of learning hours</a:t>
            </a:r>
          </a:p>
          <a:p>
            <a:pPr marL="1257300" lvl="2" indent="-342900">
              <a:buFont typeface="Wingdings" panose="05000000000000000000" pitchFamily="2" charset="2"/>
              <a:buChar char="ü"/>
            </a:pPr>
            <a:r>
              <a:rPr lang="en-US" sz="2400" dirty="0" smtClean="0"/>
              <a:t>Learning outcomes (program and modules)</a:t>
            </a:r>
          </a:p>
          <a:p>
            <a:pPr marL="1257300" lvl="2" indent="-342900">
              <a:buFont typeface="Wingdings" panose="05000000000000000000" pitchFamily="2" charset="2"/>
              <a:buChar char="ü"/>
            </a:pPr>
            <a:r>
              <a:rPr lang="en-US" sz="2400" dirty="0" smtClean="0"/>
              <a:t>Assessment criteria</a:t>
            </a:r>
          </a:p>
          <a:p>
            <a:pPr marL="1257300" lvl="2" indent="-342900">
              <a:buFont typeface="Wingdings" panose="05000000000000000000" pitchFamily="2" charset="2"/>
              <a:buChar char="ü"/>
            </a:pPr>
            <a:r>
              <a:rPr lang="en-US" sz="2400" dirty="0" smtClean="0"/>
              <a:t>Progression routes</a:t>
            </a:r>
          </a:p>
          <a:p>
            <a:pPr marL="342900" indent="-342900">
              <a:buFont typeface="Arial" panose="020B0604020202020204" pitchFamily="34" charset="0"/>
              <a:buChar char="•"/>
            </a:pPr>
            <a:r>
              <a:rPr lang="en-US" sz="2400" dirty="0" smtClean="0"/>
              <a:t>Develop and strengthen internal and external quality assurance systems and document them</a:t>
            </a:r>
          </a:p>
          <a:p>
            <a:pPr marL="342900" indent="-342900">
              <a:buFont typeface="Arial" panose="020B0604020202020204" pitchFamily="34" charset="0"/>
              <a:buChar char="•"/>
            </a:pPr>
            <a:r>
              <a:rPr lang="en-US" sz="2400" dirty="0" smtClean="0"/>
              <a:t>Where possible, try to align qualifications to the existing OQF</a:t>
            </a:r>
          </a:p>
        </p:txBody>
      </p:sp>
    </p:spTree>
    <p:extLst>
      <p:ext uri="{BB962C8B-B14F-4D97-AF65-F5344CB8AC3E}">
        <p14:creationId xmlns:p14="http://schemas.microsoft.com/office/powerpoint/2010/main" val="32255976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manual image 1"/>
          <p:cNvPicPr>
            <a:picLocks noChangeAspect="1" noChangeArrowheads="1"/>
          </p:cNvPicPr>
          <p:nvPr/>
        </p:nvPicPr>
        <p:blipFill>
          <a:blip r:embed="rId3" cstate="print">
            <a:lum bright="70000" contrast="-70000"/>
            <a:grayscl/>
          </a:blip>
          <a:srcRect r="64510"/>
          <a:stretch>
            <a:fillRect/>
          </a:stretch>
        </p:blipFill>
        <p:spPr bwMode="auto">
          <a:xfrm>
            <a:off x="0" y="0"/>
            <a:ext cx="1828800" cy="6858000"/>
          </a:xfrm>
          <a:prstGeom prst="rect">
            <a:avLst/>
          </a:prstGeom>
          <a:noFill/>
          <a:ln w="9525">
            <a:noFill/>
            <a:miter lim="800000"/>
            <a:headEnd/>
            <a:tailEnd/>
          </a:ln>
        </p:spPr>
      </p:pic>
      <p:sp>
        <p:nvSpPr>
          <p:cNvPr id="20483" name="Rectangle 3"/>
          <p:cNvSpPr>
            <a:spLocks noChangeArrowheads="1"/>
          </p:cNvSpPr>
          <p:nvPr/>
        </p:nvSpPr>
        <p:spPr bwMode="auto">
          <a:xfrm>
            <a:off x="455613" y="823231"/>
            <a:ext cx="8445500" cy="6411913"/>
          </a:xfrm>
          <a:prstGeom prst="rect">
            <a:avLst/>
          </a:prstGeom>
          <a:noFill/>
          <a:ln w="9525">
            <a:noFill/>
            <a:miter lim="800000"/>
            <a:headEnd/>
            <a:tailEnd/>
          </a:ln>
        </p:spPr>
        <p:txBody>
          <a:bodyPr/>
          <a:lstStyle/>
          <a:p>
            <a:pPr marL="804863" lvl="1" indent="-347663" algn="just">
              <a:lnSpc>
                <a:spcPct val="95000"/>
              </a:lnSpc>
              <a:spcAft>
                <a:spcPts val="600"/>
              </a:spcAft>
            </a:pPr>
            <a:endParaRPr lang="en-US" sz="2600" dirty="0" smtClean="0"/>
          </a:p>
          <a:p>
            <a:pPr marL="804863" lvl="1" indent="-347663" algn="just">
              <a:lnSpc>
                <a:spcPct val="95000"/>
              </a:lnSpc>
              <a:spcAft>
                <a:spcPts val="600"/>
              </a:spcAft>
            </a:pPr>
            <a:endParaRPr lang="en-US" sz="2600" dirty="0"/>
          </a:p>
          <a:p>
            <a:pPr marL="804863" lvl="1" indent="-347663">
              <a:lnSpc>
                <a:spcPct val="95000"/>
              </a:lnSpc>
              <a:spcAft>
                <a:spcPts val="600"/>
              </a:spcAft>
              <a:buFont typeface="Arial" panose="020B0604020202020204" pitchFamily="34" charset="0"/>
              <a:buChar char="•"/>
            </a:pPr>
            <a:endParaRPr lang="en-US" sz="2800" dirty="0" smtClean="0"/>
          </a:p>
          <a:p>
            <a:pPr marL="804863" lvl="1" indent="-347663" algn="just">
              <a:lnSpc>
                <a:spcPct val="95000"/>
              </a:lnSpc>
              <a:spcAft>
                <a:spcPts val="600"/>
              </a:spcAft>
              <a:buFont typeface="Arial" panose="020B0604020202020204" pitchFamily="34" charset="0"/>
              <a:buChar char="•"/>
            </a:pPr>
            <a:endParaRPr lang="en-US" sz="2600" dirty="0">
              <a:solidFill>
                <a:srgbClr val="FF0000"/>
              </a:solidFill>
            </a:endParaRPr>
          </a:p>
          <a:p>
            <a:pPr lvl="1" algn="just">
              <a:lnSpc>
                <a:spcPct val="95000"/>
              </a:lnSpc>
              <a:spcAft>
                <a:spcPts val="600"/>
              </a:spcAft>
            </a:pPr>
            <a:r>
              <a:rPr lang="en-US" sz="2600" dirty="0" smtClean="0"/>
              <a:t>	</a:t>
            </a:r>
            <a:endParaRPr lang="en-US" sz="2600" dirty="0"/>
          </a:p>
        </p:txBody>
      </p:sp>
      <p:grpSp>
        <p:nvGrpSpPr>
          <p:cNvPr id="20484" name="Group 7"/>
          <p:cNvGrpSpPr>
            <a:grpSpLocks/>
          </p:cNvGrpSpPr>
          <p:nvPr/>
        </p:nvGrpSpPr>
        <p:grpSpPr bwMode="auto">
          <a:xfrm>
            <a:off x="104775" y="112713"/>
            <a:ext cx="1414463" cy="1338262"/>
            <a:chOff x="388031" y="112712"/>
            <a:chExt cx="1137476" cy="1117144"/>
          </a:xfrm>
        </p:grpSpPr>
        <p:pic>
          <p:nvPicPr>
            <p:cNvPr id="20486" name="Picture 6"/>
            <p:cNvPicPr>
              <a:picLocks noChangeAspect="1" noChangeArrowheads="1"/>
            </p:cNvPicPr>
            <p:nvPr/>
          </p:nvPicPr>
          <p:blipFill>
            <a:blip r:embed="rId4" cstate="print"/>
            <a:srcRect/>
            <a:stretch>
              <a:fillRect/>
            </a:stretch>
          </p:blipFill>
          <p:spPr bwMode="auto">
            <a:xfrm>
              <a:off x="388031" y="112712"/>
              <a:ext cx="843543" cy="787173"/>
            </a:xfrm>
            <a:prstGeom prst="rect">
              <a:avLst/>
            </a:prstGeom>
            <a:noFill/>
            <a:ln w="9525">
              <a:noFill/>
              <a:miter lim="800000"/>
              <a:headEnd/>
              <a:tailEnd/>
            </a:ln>
          </p:spPr>
        </p:pic>
        <p:sp>
          <p:nvSpPr>
            <p:cNvPr id="10" name="Text Box 8"/>
            <p:cNvSpPr txBox="1">
              <a:spLocks noChangeArrowheads="1"/>
            </p:cNvSpPr>
            <p:nvPr/>
          </p:nvSpPr>
          <p:spPr bwMode="auto">
            <a:xfrm>
              <a:off x="435267" y="833621"/>
              <a:ext cx="1090240" cy="396235"/>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2" name="TextBox 1"/>
          <p:cNvSpPr txBox="1"/>
          <p:nvPr/>
        </p:nvSpPr>
        <p:spPr>
          <a:xfrm>
            <a:off x="2057400" y="976313"/>
            <a:ext cx="6400800" cy="584775"/>
          </a:xfrm>
          <a:prstGeom prst="rect">
            <a:avLst/>
          </a:prstGeom>
          <a:noFill/>
        </p:spPr>
        <p:txBody>
          <a:bodyPr wrap="square" rtlCol="0">
            <a:spAutoFit/>
          </a:bodyPr>
          <a:lstStyle/>
          <a:p>
            <a:pPr algn="ctr"/>
            <a:r>
              <a:rPr lang="en-US" sz="3200" b="1" dirty="0" smtClean="0">
                <a:solidFill>
                  <a:srgbClr val="C00000"/>
                </a:solidFill>
              </a:rPr>
              <a:t>Frequent questions and answers</a:t>
            </a:r>
            <a:endParaRPr lang="en-US" sz="3200" b="1" dirty="0">
              <a:solidFill>
                <a:srgbClr val="C00000"/>
              </a:solidFill>
            </a:endParaRPr>
          </a:p>
        </p:txBody>
      </p:sp>
      <p:sp>
        <p:nvSpPr>
          <p:cNvPr id="4" name="TextBox 3"/>
          <p:cNvSpPr txBox="1"/>
          <p:nvPr/>
        </p:nvSpPr>
        <p:spPr>
          <a:xfrm>
            <a:off x="1219200" y="1597013"/>
            <a:ext cx="7203831" cy="4524315"/>
          </a:xfrm>
          <a:prstGeom prst="rect">
            <a:avLst/>
          </a:prstGeom>
          <a:noFill/>
        </p:spPr>
        <p:txBody>
          <a:bodyPr wrap="square" rtlCol="0">
            <a:spAutoFit/>
          </a:bodyPr>
          <a:lstStyle/>
          <a:p>
            <a:r>
              <a:rPr lang="en-US" sz="2400" dirty="0" smtClean="0"/>
              <a:t>Q: When will implementation of the framework begin?</a:t>
            </a:r>
          </a:p>
          <a:p>
            <a:pPr marL="800100" lvl="1" indent="-342900">
              <a:buFont typeface="Wingdings" panose="05000000000000000000" pitchFamily="2" charset="2"/>
              <a:buChar char="ü"/>
            </a:pPr>
            <a:r>
              <a:rPr lang="en-US" sz="2400" dirty="0" smtClean="0"/>
              <a:t>We do not have a starting date – it will depend on how quickly policies and procedures can be put in place. Institutions will however be provided with sufficient warning.</a:t>
            </a:r>
          </a:p>
          <a:p>
            <a:r>
              <a:rPr lang="en-US" sz="2400" dirty="0" smtClean="0"/>
              <a:t>Q: Will foreign qualifications have to be listed on the OQF?</a:t>
            </a:r>
          </a:p>
          <a:p>
            <a:pPr marL="800100" lvl="1" indent="-342900">
              <a:buFont typeface="Wingdings" panose="05000000000000000000" pitchFamily="2" charset="2"/>
              <a:buChar char="ü"/>
            </a:pPr>
            <a:r>
              <a:rPr lang="en-US" sz="2400" dirty="0" smtClean="0"/>
              <a:t>Yes.  All qualifications delivered in Oman will be required to be placed on the OQF.  This means that the qualification will be listed on at least two frameworks.  (The listing on the foreign framework will be taken into account.)</a:t>
            </a:r>
          </a:p>
        </p:txBody>
      </p:sp>
    </p:spTree>
    <p:extLst>
      <p:ext uri="{BB962C8B-B14F-4D97-AF65-F5344CB8AC3E}">
        <p14:creationId xmlns:p14="http://schemas.microsoft.com/office/powerpoint/2010/main" val="1729111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manual image 1"/>
          <p:cNvPicPr>
            <a:picLocks noChangeAspect="1" noChangeArrowheads="1"/>
          </p:cNvPicPr>
          <p:nvPr/>
        </p:nvPicPr>
        <p:blipFill>
          <a:blip r:embed="rId3" cstate="print">
            <a:lum bright="70000" contrast="-70000"/>
            <a:grayscl/>
          </a:blip>
          <a:srcRect r="64510"/>
          <a:stretch>
            <a:fillRect/>
          </a:stretch>
        </p:blipFill>
        <p:spPr bwMode="auto">
          <a:xfrm>
            <a:off x="0" y="0"/>
            <a:ext cx="1828800" cy="6858000"/>
          </a:xfrm>
          <a:prstGeom prst="rect">
            <a:avLst/>
          </a:prstGeom>
          <a:noFill/>
          <a:ln w="9525">
            <a:noFill/>
            <a:miter lim="800000"/>
            <a:headEnd/>
            <a:tailEnd/>
          </a:ln>
        </p:spPr>
      </p:pic>
      <p:sp>
        <p:nvSpPr>
          <p:cNvPr id="20483" name="Rectangle 3"/>
          <p:cNvSpPr>
            <a:spLocks noChangeArrowheads="1"/>
          </p:cNvSpPr>
          <p:nvPr/>
        </p:nvSpPr>
        <p:spPr bwMode="auto">
          <a:xfrm>
            <a:off x="455613" y="823231"/>
            <a:ext cx="8445500" cy="6411913"/>
          </a:xfrm>
          <a:prstGeom prst="rect">
            <a:avLst/>
          </a:prstGeom>
          <a:noFill/>
          <a:ln w="9525">
            <a:noFill/>
            <a:miter lim="800000"/>
            <a:headEnd/>
            <a:tailEnd/>
          </a:ln>
        </p:spPr>
        <p:txBody>
          <a:bodyPr/>
          <a:lstStyle/>
          <a:p>
            <a:pPr marL="804863" lvl="1" indent="-347663" algn="just">
              <a:lnSpc>
                <a:spcPct val="95000"/>
              </a:lnSpc>
              <a:spcAft>
                <a:spcPts val="600"/>
              </a:spcAft>
            </a:pPr>
            <a:endParaRPr lang="en-US" sz="2600" dirty="0" smtClean="0"/>
          </a:p>
          <a:p>
            <a:pPr marL="804863" lvl="1" indent="-347663" algn="just">
              <a:lnSpc>
                <a:spcPct val="95000"/>
              </a:lnSpc>
              <a:spcAft>
                <a:spcPts val="600"/>
              </a:spcAft>
            </a:pPr>
            <a:endParaRPr lang="en-US" sz="2600" dirty="0"/>
          </a:p>
          <a:p>
            <a:pPr marL="804863" lvl="1" indent="-347663">
              <a:lnSpc>
                <a:spcPct val="95000"/>
              </a:lnSpc>
              <a:spcAft>
                <a:spcPts val="600"/>
              </a:spcAft>
              <a:buFont typeface="Arial" panose="020B0604020202020204" pitchFamily="34" charset="0"/>
              <a:buChar char="•"/>
            </a:pPr>
            <a:endParaRPr lang="en-US" sz="2800" dirty="0" smtClean="0"/>
          </a:p>
          <a:p>
            <a:pPr marL="804863" lvl="1" indent="-347663" algn="just">
              <a:lnSpc>
                <a:spcPct val="95000"/>
              </a:lnSpc>
              <a:spcAft>
                <a:spcPts val="600"/>
              </a:spcAft>
              <a:buFont typeface="Arial" panose="020B0604020202020204" pitchFamily="34" charset="0"/>
              <a:buChar char="•"/>
            </a:pPr>
            <a:endParaRPr lang="en-US" sz="2600" dirty="0">
              <a:solidFill>
                <a:srgbClr val="FF0000"/>
              </a:solidFill>
            </a:endParaRPr>
          </a:p>
          <a:p>
            <a:pPr lvl="1" algn="just">
              <a:lnSpc>
                <a:spcPct val="95000"/>
              </a:lnSpc>
              <a:spcAft>
                <a:spcPts val="600"/>
              </a:spcAft>
            </a:pPr>
            <a:r>
              <a:rPr lang="en-US" sz="2600" dirty="0" smtClean="0"/>
              <a:t>	</a:t>
            </a:r>
            <a:endParaRPr lang="en-US" sz="2600" dirty="0"/>
          </a:p>
        </p:txBody>
      </p:sp>
      <p:grpSp>
        <p:nvGrpSpPr>
          <p:cNvPr id="20484" name="Group 7"/>
          <p:cNvGrpSpPr>
            <a:grpSpLocks/>
          </p:cNvGrpSpPr>
          <p:nvPr/>
        </p:nvGrpSpPr>
        <p:grpSpPr bwMode="auto">
          <a:xfrm>
            <a:off x="104775" y="112713"/>
            <a:ext cx="1414463" cy="1338262"/>
            <a:chOff x="388031" y="112712"/>
            <a:chExt cx="1137476" cy="1117144"/>
          </a:xfrm>
        </p:grpSpPr>
        <p:pic>
          <p:nvPicPr>
            <p:cNvPr id="20486" name="Picture 6"/>
            <p:cNvPicPr>
              <a:picLocks noChangeAspect="1" noChangeArrowheads="1"/>
            </p:cNvPicPr>
            <p:nvPr/>
          </p:nvPicPr>
          <p:blipFill>
            <a:blip r:embed="rId4" cstate="print"/>
            <a:srcRect/>
            <a:stretch>
              <a:fillRect/>
            </a:stretch>
          </p:blipFill>
          <p:spPr bwMode="auto">
            <a:xfrm>
              <a:off x="388031" y="112712"/>
              <a:ext cx="843543" cy="787173"/>
            </a:xfrm>
            <a:prstGeom prst="rect">
              <a:avLst/>
            </a:prstGeom>
            <a:noFill/>
            <a:ln w="9525">
              <a:noFill/>
              <a:miter lim="800000"/>
              <a:headEnd/>
              <a:tailEnd/>
            </a:ln>
          </p:spPr>
        </p:pic>
        <p:sp>
          <p:nvSpPr>
            <p:cNvPr id="10" name="Text Box 8"/>
            <p:cNvSpPr txBox="1">
              <a:spLocks noChangeArrowheads="1"/>
            </p:cNvSpPr>
            <p:nvPr/>
          </p:nvSpPr>
          <p:spPr bwMode="auto">
            <a:xfrm>
              <a:off x="435267" y="833621"/>
              <a:ext cx="1090240" cy="396235"/>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2" name="TextBox 1"/>
          <p:cNvSpPr txBox="1"/>
          <p:nvPr/>
        </p:nvSpPr>
        <p:spPr>
          <a:xfrm>
            <a:off x="2057400" y="976313"/>
            <a:ext cx="6400800" cy="584775"/>
          </a:xfrm>
          <a:prstGeom prst="rect">
            <a:avLst/>
          </a:prstGeom>
          <a:noFill/>
        </p:spPr>
        <p:txBody>
          <a:bodyPr wrap="square" rtlCol="0">
            <a:spAutoFit/>
          </a:bodyPr>
          <a:lstStyle/>
          <a:p>
            <a:pPr algn="ctr"/>
            <a:r>
              <a:rPr lang="en-US" sz="3200" b="1" dirty="0" smtClean="0">
                <a:solidFill>
                  <a:srgbClr val="C00000"/>
                </a:solidFill>
              </a:rPr>
              <a:t>Frequent Questions and Answers</a:t>
            </a:r>
            <a:endParaRPr lang="en-US" sz="3200" b="1" dirty="0">
              <a:solidFill>
                <a:srgbClr val="C00000"/>
              </a:solidFill>
            </a:endParaRPr>
          </a:p>
        </p:txBody>
      </p:sp>
      <p:sp>
        <p:nvSpPr>
          <p:cNvPr id="3" name="TextBox 2"/>
          <p:cNvSpPr txBox="1"/>
          <p:nvPr/>
        </p:nvSpPr>
        <p:spPr>
          <a:xfrm>
            <a:off x="1153729" y="1676400"/>
            <a:ext cx="7380671" cy="4955203"/>
          </a:xfrm>
          <a:prstGeom prst="rect">
            <a:avLst/>
          </a:prstGeom>
          <a:noFill/>
        </p:spPr>
        <p:txBody>
          <a:bodyPr wrap="square" rtlCol="0">
            <a:spAutoFit/>
          </a:bodyPr>
          <a:lstStyle/>
          <a:p>
            <a:r>
              <a:rPr lang="en-US" sz="2800" b="1" dirty="0" smtClean="0"/>
              <a:t>Q: Will short courses be included on the  OQF?</a:t>
            </a:r>
          </a:p>
          <a:p>
            <a:pPr marL="285750" indent="-285750">
              <a:buFont typeface="Wingdings" panose="05000000000000000000" pitchFamily="2" charset="2"/>
              <a:buChar char="ü"/>
            </a:pPr>
            <a:r>
              <a:rPr lang="en-US" sz="2400" dirty="0" smtClean="0"/>
              <a:t>Yes, it is highly likely that short courses will be included on the OQF. However the minimum value of short courses to listed has not been decided yet.  Some countries list as little as 1 credit which is usually the equivalent of 10 hours of learning.  This would require a lot of resources.  A minimum number of credits will be decided upon based on the resources that are available and the Omani context.</a:t>
            </a:r>
          </a:p>
          <a:p>
            <a:r>
              <a:rPr lang="en-US" sz="2400" b="1" dirty="0" smtClean="0"/>
              <a:t>Q: Will qualifications that are no longer in use be included on the OQF?</a:t>
            </a:r>
          </a:p>
          <a:p>
            <a:pPr marL="342900" indent="-342900">
              <a:buFont typeface="Wingdings" panose="05000000000000000000" pitchFamily="2" charset="2"/>
              <a:buChar char="ü"/>
            </a:pPr>
            <a:r>
              <a:rPr lang="en-US" sz="2400" dirty="0" smtClean="0"/>
              <a:t>This is still being discussed and there is no clarification as yet.</a:t>
            </a:r>
            <a:endParaRPr lang="en-US" sz="2400" dirty="0"/>
          </a:p>
        </p:txBody>
      </p:sp>
    </p:spTree>
    <p:extLst>
      <p:ext uri="{BB962C8B-B14F-4D97-AF65-F5344CB8AC3E}">
        <p14:creationId xmlns:p14="http://schemas.microsoft.com/office/powerpoint/2010/main" val="25090519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manual image 1"/>
          <p:cNvPicPr>
            <a:picLocks noChangeAspect="1" noChangeArrowheads="1"/>
          </p:cNvPicPr>
          <p:nvPr/>
        </p:nvPicPr>
        <p:blipFill>
          <a:blip r:embed="rId3" cstate="print">
            <a:lum bright="70000" contrast="-70000"/>
            <a:grayscl/>
          </a:blip>
          <a:srcRect r="64510"/>
          <a:stretch>
            <a:fillRect/>
          </a:stretch>
        </p:blipFill>
        <p:spPr bwMode="auto">
          <a:xfrm>
            <a:off x="0" y="0"/>
            <a:ext cx="1828800" cy="6858000"/>
          </a:xfrm>
          <a:prstGeom prst="rect">
            <a:avLst/>
          </a:prstGeom>
          <a:noFill/>
          <a:ln w="9525">
            <a:noFill/>
            <a:miter lim="800000"/>
            <a:headEnd/>
            <a:tailEnd/>
          </a:ln>
        </p:spPr>
      </p:pic>
      <p:sp>
        <p:nvSpPr>
          <p:cNvPr id="20483" name="Rectangle 3"/>
          <p:cNvSpPr>
            <a:spLocks noChangeArrowheads="1"/>
          </p:cNvSpPr>
          <p:nvPr/>
        </p:nvSpPr>
        <p:spPr bwMode="auto">
          <a:xfrm>
            <a:off x="455613" y="823231"/>
            <a:ext cx="8445500" cy="6411913"/>
          </a:xfrm>
          <a:prstGeom prst="rect">
            <a:avLst/>
          </a:prstGeom>
          <a:noFill/>
          <a:ln w="9525">
            <a:noFill/>
            <a:miter lim="800000"/>
            <a:headEnd/>
            <a:tailEnd/>
          </a:ln>
        </p:spPr>
        <p:txBody>
          <a:bodyPr/>
          <a:lstStyle/>
          <a:p>
            <a:pPr marL="804863" lvl="1" indent="-347663" algn="just">
              <a:lnSpc>
                <a:spcPct val="95000"/>
              </a:lnSpc>
              <a:spcAft>
                <a:spcPts val="600"/>
              </a:spcAft>
            </a:pPr>
            <a:endParaRPr lang="en-US" sz="2600" dirty="0" smtClean="0"/>
          </a:p>
          <a:p>
            <a:pPr marL="804863" lvl="1" indent="-347663" algn="just">
              <a:lnSpc>
                <a:spcPct val="95000"/>
              </a:lnSpc>
              <a:spcAft>
                <a:spcPts val="600"/>
              </a:spcAft>
            </a:pPr>
            <a:endParaRPr lang="en-US" sz="2600" dirty="0"/>
          </a:p>
          <a:p>
            <a:pPr marL="804863" lvl="1" indent="-347663">
              <a:lnSpc>
                <a:spcPct val="95000"/>
              </a:lnSpc>
              <a:spcAft>
                <a:spcPts val="600"/>
              </a:spcAft>
              <a:buFont typeface="Arial" panose="020B0604020202020204" pitchFamily="34" charset="0"/>
              <a:buChar char="•"/>
            </a:pPr>
            <a:endParaRPr lang="en-US" sz="2800" dirty="0" smtClean="0"/>
          </a:p>
          <a:p>
            <a:pPr marL="804863" lvl="1" indent="-347663" algn="just">
              <a:lnSpc>
                <a:spcPct val="95000"/>
              </a:lnSpc>
              <a:spcAft>
                <a:spcPts val="600"/>
              </a:spcAft>
              <a:buFont typeface="Arial" panose="020B0604020202020204" pitchFamily="34" charset="0"/>
              <a:buChar char="•"/>
            </a:pPr>
            <a:endParaRPr lang="en-US" sz="2600" dirty="0">
              <a:solidFill>
                <a:srgbClr val="FF0000"/>
              </a:solidFill>
            </a:endParaRPr>
          </a:p>
          <a:p>
            <a:pPr lvl="1" algn="just">
              <a:lnSpc>
                <a:spcPct val="95000"/>
              </a:lnSpc>
              <a:spcAft>
                <a:spcPts val="600"/>
              </a:spcAft>
            </a:pPr>
            <a:r>
              <a:rPr lang="en-US" sz="2600" dirty="0" smtClean="0"/>
              <a:t>	</a:t>
            </a:r>
            <a:endParaRPr lang="en-US" sz="2600" dirty="0"/>
          </a:p>
        </p:txBody>
      </p:sp>
      <p:grpSp>
        <p:nvGrpSpPr>
          <p:cNvPr id="20484" name="Group 7"/>
          <p:cNvGrpSpPr>
            <a:grpSpLocks/>
          </p:cNvGrpSpPr>
          <p:nvPr/>
        </p:nvGrpSpPr>
        <p:grpSpPr bwMode="auto">
          <a:xfrm>
            <a:off x="104775" y="112713"/>
            <a:ext cx="1414463" cy="1338262"/>
            <a:chOff x="388031" y="112712"/>
            <a:chExt cx="1137476" cy="1117144"/>
          </a:xfrm>
        </p:grpSpPr>
        <p:pic>
          <p:nvPicPr>
            <p:cNvPr id="20486" name="Picture 6"/>
            <p:cNvPicPr>
              <a:picLocks noChangeAspect="1" noChangeArrowheads="1"/>
            </p:cNvPicPr>
            <p:nvPr/>
          </p:nvPicPr>
          <p:blipFill>
            <a:blip r:embed="rId4" cstate="print"/>
            <a:srcRect/>
            <a:stretch>
              <a:fillRect/>
            </a:stretch>
          </p:blipFill>
          <p:spPr bwMode="auto">
            <a:xfrm>
              <a:off x="388031" y="112712"/>
              <a:ext cx="843543" cy="787173"/>
            </a:xfrm>
            <a:prstGeom prst="rect">
              <a:avLst/>
            </a:prstGeom>
            <a:noFill/>
            <a:ln w="9525">
              <a:noFill/>
              <a:miter lim="800000"/>
              <a:headEnd/>
              <a:tailEnd/>
            </a:ln>
          </p:spPr>
        </p:pic>
        <p:sp>
          <p:nvSpPr>
            <p:cNvPr id="10" name="Text Box 8"/>
            <p:cNvSpPr txBox="1">
              <a:spLocks noChangeArrowheads="1"/>
            </p:cNvSpPr>
            <p:nvPr/>
          </p:nvSpPr>
          <p:spPr bwMode="auto">
            <a:xfrm>
              <a:off x="435267" y="833621"/>
              <a:ext cx="1090240" cy="396235"/>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2" name="Rectangle 1"/>
          <p:cNvSpPr/>
          <p:nvPr/>
        </p:nvSpPr>
        <p:spPr>
          <a:xfrm>
            <a:off x="4008062" y="1028978"/>
            <a:ext cx="2539541" cy="769441"/>
          </a:xfrm>
          <a:prstGeom prst="rect">
            <a:avLst/>
          </a:prstGeom>
        </p:spPr>
        <p:txBody>
          <a:bodyPr wrap="none">
            <a:spAutoFit/>
          </a:bodyPr>
          <a:lstStyle/>
          <a:p>
            <a:r>
              <a:rPr lang="en-US" sz="4400" b="1" dirty="0">
                <a:solidFill>
                  <a:srgbClr val="C00000"/>
                </a:solidFill>
              </a:rPr>
              <a:t>Questions</a:t>
            </a:r>
          </a:p>
        </p:txBody>
      </p:sp>
      <p:pic>
        <p:nvPicPr>
          <p:cNvPr id="8" name="Content Placeholder 4" descr="two buildings.jpg"/>
          <p:cNvPicPr>
            <a:picLocks noChangeAspect="1"/>
          </p:cNvPicPr>
          <p:nvPr/>
        </p:nvPicPr>
        <p:blipFill>
          <a:blip r:embed="rId5" cstate="print"/>
          <a:srcRect/>
          <a:stretch>
            <a:fillRect/>
          </a:stretch>
        </p:blipFill>
        <p:spPr bwMode="auto">
          <a:xfrm>
            <a:off x="1495792" y="2438400"/>
            <a:ext cx="6807200" cy="3786505"/>
          </a:xfrm>
          <a:prstGeom prst="rect">
            <a:avLst/>
          </a:prstGeom>
          <a:noFill/>
          <a:ln w="9525">
            <a:noFill/>
            <a:miter lim="800000"/>
            <a:headEnd/>
            <a:tailEnd/>
          </a:ln>
        </p:spPr>
      </p:pic>
    </p:spTree>
    <p:extLst>
      <p:ext uri="{BB962C8B-B14F-4D97-AF65-F5344CB8AC3E}">
        <p14:creationId xmlns:p14="http://schemas.microsoft.com/office/powerpoint/2010/main" val="33211430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manual image 1"/>
          <p:cNvPicPr>
            <a:picLocks noChangeAspect="1" noChangeArrowheads="1"/>
          </p:cNvPicPr>
          <p:nvPr/>
        </p:nvPicPr>
        <p:blipFill>
          <a:blip r:embed="rId3" cstate="print">
            <a:lum bright="70000" contrast="-70000"/>
            <a:grayscl/>
          </a:blip>
          <a:srcRect r="64510"/>
          <a:stretch>
            <a:fillRect/>
          </a:stretch>
        </p:blipFill>
        <p:spPr bwMode="auto">
          <a:xfrm>
            <a:off x="0" y="0"/>
            <a:ext cx="1828800" cy="6858000"/>
          </a:xfrm>
          <a:prstGeom prst="rect">
            <a:avLst/>
          </a:prstGeom>
          <a:noFill/>
          <a:ln w="9525">
            <a:noFill/>
            <a:miter lim="800000"/>
            <a:headEnd/>
            <a:tailEnd/>
          </a:ln>
        </p:spPr>
      </p:pic>
      <p:sp>
        <p:nvSpPr>
          <p:cNvPr id="20483" name="Rectangle 3"/>
          <p:cNvSpPr>
            <a:spLocks noChangeArrowheads="1"/>
          </p:cNvSpPr>
          <p:nvPr/>
        </p:nvSpPr>
        <p:spPr bwMode="auto">
          <a:xfrm>
            <a:off x="455613" y="823231"/>
            <a:ext cx="8445500" cy="6411913"/>
          </a:xfrm>
          <a:prstGeom prst="rect">
            <a:avLst/>
          </a:prstGeom>
          <a:noFill/>
          <a:ln w="9525">
            <a:noFill/>
            <a:miter lim="800000"/>
            <a:headEnd/>
            <a:tailEnd/>
          </a:ln>
        </p:spPr>
        <p:txBody>
          <a:bodyPr/>
          <a:lstStyle/>
          <a:p>
            <a:pPr marL="804863" lvl="1" indent="-347663" algn="just">
              <a:lnSpc>
                <a:spcPct val="95000"/>
              </a:lnSpc>
              <a:spcAft>
                <a:spcPts val="600"/>
              </a:spcAft>
            </a:pPr>
            <a:endParaRPr lang="en-US" sz="2600" dirty="0" smtClean="0"/>
          </a:p>
          <a:p>
            <a:pPr marL="804863" lvl="1" indent="-347663" algn="just">
              <a:lnSpc>
                <a:spcPct val="95000"/>
              </a:lnSpc>
              <a:spcAft>
                <a:spcPts val="600"/>
              </a:spcAft>
            </a:pPr>
            <a:endParaRPr lang="en-US" sz="2600" dirty="0"/>
          </a:p>
          <a:p>
            <a:pPr marL="804863" lvl="1" indent="-347663">
              <a:lnSpc>
                <a:spcPct val="95000"/>
              </a:lnSpc>
              <a:spcAft>
                <a:spcPts val="600"/>
              </a:spcAft>
              <a:buFont typeface="Arial" panose="020B0604020202020204" pitchFamily="34" charset="0"/>
              <a:buChar char="•"/>
            </a:pPr>
            <a:endParaRPr lang="en-US" sz="2800" dirty="0" smtClean="0"/>
          </a:p>
          <a:p>
            <a:pPr marL="804863" lvl="1" indent="-347663" algn="just">
              <a:lnSpc>
                <a:spcPct val="95000"/>
              </a:lnSpc>
              <a:spcAft>
                <a:spcPts val="600"/>
              </a:spcAft>
              <a:buFont typeface="Arial" panose="020B0604020202020204" pitchFamily="34" charset="0"/>
              <a:buChar char="•"/>
            </a:pPr>
            <a:endParaRPr lang="en-US" sz="2600" dirty="0">
              <a:solidFill>
                <a:srgbClr val="FF0000"/>
              </a:solidFill>
            </a:endParaRPr>
          </a:p>
          <a:p>
            <a:pPr lvl="1" algn="just">
              <a:lnSpc>
                <a:spcPct val="95000"/>
              </a:lnSpc>
              <a:spcAft>
                <a:spcPts val="600"/>
              </a:spcAft>
            </a:pPr>
            <a:r>
              <a:rPr lang="en-US" sz="2600" dirty="0" smtClean="0"/>
              <a:t>	</a:t>
            </a:r>
            <a:endParaRPr lang="en-US" sz="2600" dirty="0"/>
          </a:p>
        </p:txBody>
      </p:sp>
      <p:grpSp>
        <p:nvGrpSpPr>
          <p:cNvPr id="20484" name="Group 7"/>
          <p:cNvGrpSpPr>
            <a:grpSpLocks/>
          </p:cNvGrpSpPr>
          <p:nvPr/>
        </p:nvGrpSpPr>
        <p:grpSpPr bwMode="auto">
          <a:xfrm>
            <a:off x="104775" y="112713"/>
            <a:ext cx="1414463" cy="1338262"/>
            <a:chOff x="388031" y="112712"/>
            <a:chExt cx="1137476" cy="1117144"/>
          </a:xfrm>
        </p:grpSpPr>
        <p:pic>
          <p:nvPicPr>
            <p:cNvPr id="20486" name="Picture 6"/>
            <p:cNvPicPr>
              <a:picLocks noChangeAspect="1" noChangeArrowheads="1"/>
            </p:cNvPicPr>
            <p:nvPr/>
          </p:nvPicPr>
          <p:blipFill>
            <a:blip r:embed="rId4" cstate="print"/>
            <a:srcRect/>
            <a:stretch>
              <a:fillRect/>
            </a:stretch>
          </p:blipFill>
          <p:spPr bwMode="auto">
            <a:xfrm>
              <a:off x="388031" y="112712"/>
              <a:ext cx="843543" cy="787173"/>
            </a:xfrm>
            <a:prstGeom prst="rect">
              <a:avLst/>
            </a:prstGeom>
            <a:noFill/>
            <a:ln w="9525">
              <a:noFill/>
              <a:miter lim="800000"/>
              <a:headEnd/>
              <a:tailEnd/>
            </a:ln>
          </p:spPr>
        </p:pic>
        <p:sp>
          <p:nvSpPr>
            <p:cNvPr id="10" name="Text Box 8"/>
            <p:cNvSpPr txBox="1">
              <a:spLocks noChangeArrowheads="1"/>
            </p:cNvSpPr>
            <p:nvPr/>
          </p:nvSpPr>
          <p:spPr bwMode="auto">
            <a:xfrm>
              <a:off x="435267" y="833621"/>
              <a:ext cx="1090240" cy="396235"/>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9" name="Text Box 2"/>
          <p:cNvSpPr txBox="1">
            <a:spLocks noChangeArrowheads="1"/>
          </p:cNvSpPr>
          <p:nvPr/>
        </p:nvSpPr>
        <p:spPr bwMode="auto">
          <a:xfrm>
            <a:off x="357853" y="246063"/>
            <a:ext cx="8472488" cy="1323439"/>
          </a:xfrm>
          <a:prstGeom prst="rect">
            <a:avLst/>
          </a:prstGeom>
          <a:noFill/>
          <a:ln w="9525">
            <a:noFill/>
            <a:miter lim="800000"/>
            <a:headEnd/>
            <a:tailEnd/>
          </a:ln>
        </p:spPr>
        <p:txBody>
          <a:bodyPr>
            <a:spAutoFit/>
          </a:bodyPr>
          <a:lstStyle/>
          <a:p>
            <a:pPr algn="ctr">
              <a:defRPr/>
            </a:pPr>
            <a:r>
              <a:rPr lang="en-US" sz="4000" b="1" dirty="0"/>
              <a:t>The Journey of the Oman National Qualifications Framework</a:t>
            </a:r>
            <a:endParaRPr lang="en-US" sz="4000" b="1" dirty="0">
              <a:effectLst>
                <a:outerShdw blurRad="38100" dist="38100" dir="2700000" algn="tl">
                  <a:srgbClr val="C0C0C0"/>
                </a:outerShdw>
              </a:effectLst>
            </a:endParaRPr>
          </a:p>
        </p:txBody>
      </p:sp>
      <p:sp>
        <p:nvSpPr>
          <p:cNvPr id="2" name="Rectangle 1"/>
          <p:cNvSpPr/>
          <p:nvPr/>
        </p:nvSpPr>
        <p:spPr>
          <a:xfrm>
            <a:off x="1711280" y="2362200"/>
            <a:ext cx="5721438" cy="3046988"/>
          </a:xfrm>
          <a:prstGeom prst="rect">
            <a:avLst/>
          </a:prstGeom>
        </p:spPr>
        <p:txBody>
          <a:bodyPr wrap="none">
            <a:spAutoFit/>
          </a:bodyPr>
          <a:lstStyle/>
          <a:p>
            <a:pPr algn="ctr"/>
            <a:r>
              <a:rPr lang="en-US" sz="4800" b="1" dirty="0" smtClean="0">
                <a:solidFill>
                  <a:srgbClr val="C00000"/>
                </a:solidFill>
                <a:latin typeface="Bradley Hand ITC" panose="03070402050302030203" pitchFamily="66" charset="0"/>
              </a:rPr>
              <a:t>“</a:t>
            </a:r>
            <a:r>
              <a:rPr lang="en-US" sz="5400" b="1" dirty="0" smtClean="0">
                <a:solidFill>
                  <a:srgbClr val="C00000"/>
                </a:solidFill>
                <a:latin typeface="Bradley Hand ITC" panose="03070402050302030203" pitchFamily="66" charset="0"/>
              </a:rPr>
              <a:t>We </a:t>
            </a:r>
            <a:r>
              <a:rPr lang="en-US" sz="5400" b="1" dirty="0">
                <a:solidFill>
                  <a:srgbClr val="C00000"/>
                </a:solidFill>
                <a:latin typeface="Bradley Hand ITC" panose="03070402050302030203" pitchFamily="66" charset="0"/>
              </a:rPr>
              <a:t>make the road </a:t>
            </a:r>
            <a:endParaRPr lang="en-US" sz="5400" b="1" dirty="0" smtClean="0">
              <a:solidFill>
                <a:srgbClr val="C00000"/>
              </a:solidFill>
              <a:latin typeface="Bradley Hand ITC" panose="03070402050302030203" pitchFamily="66" charset="0"/>
            </a:endParaRPr>
          </a:p>
          <a:p>
            <a:pPr algn="ctr"/>
            <a:r>
              <a:rPr lang="en-US" sz="5400" b="1" dirty="0" smtClean="0">
                <a:solidFill>
                  <a:srgbClr val="C00000"/>
                </a:solidFill>
                <a:latin typeface="Bradley Hand ITC" panose="03070402050302030203" pitchFamily="66" charset="0"/>
              </a:rPr>
              <a:t>by </a:t>
            </a:r>
            <a:r>
              <a:rPr lang="en-US" sz="5400" b="1" dirty="0">
                <a:solidFill>
                  <a:srgbClr val="C00000"/>
                </a:solidFill>
                <a:latin typeface="Bradley Hand ITC" panose="03070402050302030203" pitchFamily="66" charset="0"/>
              </a:rPr>
              <a:t>walking" </a:t>
            </a:r>
            <a:endParaRPr lang="en-US" sz="5400" b="1" dirty="0" smtClean="0">
              <a:solidFill>
                <a:srgbClr val="C00000"/>
              </a:solidFill>
              <a:latin typeface="Bradley Hand ITC" panose="03070402050302030203" pitchFamily="66" charset="0"/>
            </a:endParaRPr>
          </a:p>
          <a:p>
            <a:pPr algn="ctr"/>
            <a:endParaRPr lang="en-US" sz="2800" b="1" dirty="0" smtClean="0">
              <a:latin typeface="Bradley Hand ITC" panose="03070402050302030203" pitchFamily="66" charset="0"/>
            </a:endParaRPr>
          </a:p>
          <a:p>
            <a:pPr algn="ctr"/>
            <a:r>
              <a:rPr lang="en-US" sz="2800" b="1" dirty="0" smtClean="0">
                <a:latin typeface="Bradley Hand ITC" panose="03070402050302030203" pitchFamily="66" charset="0"/>
              </a:rPr>
              <a:t>Brazilian educator</a:t>
            </a:r>
          </a:p>
          <a:p>
            <a:pPr algn="ctr"/>
            <a:r>
              <a:rPr lang="en-US" sz="2800" b="1" dirty="0" smtClean="0">
                <a:latin typeface="Bradley Hand ITC" panose="03070402050302030203" pitchFamily="66" charset="0"/>
              </a:rPr>
              <a:t> </a:t>
            </a:r>
            <a:r>
              <a:rPr lang="en-US" sz="2800" b="1" dirty="0">
                <a:latin typeface="Bradley Hand ITC" panose="03070402050302030203" pitchFamily="66" charset="0"/>
              </a:rPr>
              <a:t>Paolo </a:t>
            </a:r>
            <a:r>
              <a:rPr lang="en-US" sz="2800" b="1" dirty="0" smtClean="0">
                <a:latin typeface="Bradley Hand ITC" panose="03070402050302030203" pitchFamily="66" charset="0"/>
              </a:rPr>
              <a:t>Freire</a:t>
            </a:r>
            <a:endParaRPr lang="en-US" sz="2800" b="1" dirty="0">
              <a:solidFill>
                <a:srgbClr val="C00000"/>
              </a:solidFill>
              <a:latin typeface="Bradley Hand ITC" panose="03070402050302030203" pitchFamily="66" charset="0"/>
            </a:endParaRPr>
          </a:p>
        </p:txBody>
      </p:sp>
    </p:spTree>
    <p:extLst>
      <p:ext uri="{BB962C8B-B14F-4D97-AF65-F5344CB8AC3E}">
        <p14:creationId xmlns:p14="http://schemas.microsoft.com/office/powerpoint/2010/main" val="2157645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manual image 1"/>
          <p:cNvPicPr>
            <a:picLocks noChangeAspect="1" noChangeArrowheads="1"/>
          </p:cNvPicPr>
          <p:nvPr/>
        </p:nvPicPr>
        <p:blipFill>
          <a:blip r:embed="rId3" cstate="print">
            <a:lum bright="70000" contrast="-70000"/>
            <a:grayscl/>
          </a:blip>
          <a:srcRect r="64510"/>
          <a:stretch>
            <a:fillRect/>
          </a:stretch>
        </p:blipFill>
        <p:spPr bwMode="auto">
          <a:xfrm>
            <a:off x="0" y="0"/>
            <a:ext cx="1828800" cy="6858000"/>
          </a:xfrm>
          <a:prstGeom prst="rect">
            <a:avLst/>
          </a:prstGeom>
          <a:noFill/>
          <a:ln w="9525">
            <a:noFill/>
            <a:miter lim="800000"/>
            <a:headEnd/>
            <a:tailEnd/>
          </a:ln>
        </p:spPr>
      </p:pic>
      <p:sp>
        <p:nvSpPr>
          <p:cNvPr id="20483" name="Rectangle 3"/>
          <p:cNvSpPr>
            <a:spLocks noChangeArrowheads="1"/>
          </p:cNvSpPr>
          <p:nvPr/>
        </p:nvSpPr>
        <p:spPr bwMode="auto">
          <a:xfrm>
            <a:off x="455613" y="823231"/>
            <a:ext cx="8445500" cy="6411913"/>
          </a:xfrm>
          <a:prstGeom prst="rect">
            <a:avLst/>
          </a:prstGeom>
          <a:noFill/>
          <a:ln w="9525">
            <a:noFill/>
            <a:miter lim="800000"/>
            <a:headEnd/>
            <a:tailEnd/>
          </a:ln>
        </p:spPr>
        <p:txBody>
          <a:bodyPr/>
          <a:lstStyle/>
          <a:p>
            <a:pPr marL="804863" lvl="1" indent="-347663" algn="just">
              <a:lnSpc>
                <a:spcPct val="95000"/>
              </a:lnSpc>
              <a:spcAft>
                <a:spcPts val="600"/>
              </a:spcAft>
            </a:pPr>
            <a:endParaRPr lang="en-US" sz="2600" dirty="0" smtClean="0"/>
          </a:p>
          <a:p>
            <a:pPr marL="804863" lvl="1" indent="-347663" algn="just">
              <a:lnSpc>
                <a:spcPct val="95000"/>
              </a:lnSpc>
              <a:spcAft>
                <a:spcPts val="600"/>
              </a:spcAft>
            </a:pPr>
            <a:endParaRPr lang="en-US" sz="2600" dirty="0"/>
          </a:p>
          <a:p>
            <a:pPr marL="804863" lvl="1" indent="-347663">
              <a:lnSpc>
                <a:spcPct val="95000"/>
              </a:lnSpc>
              <a:spcAft>
                <a:spcPts val="600"/>
              </a:spcAft>
              <a:buFont typeface="Arial" panose="020B0604020202020204" pitchFamily="34" charset="0"/>
              <a:buChar char="•"/>
            </a:pPr>
            <a:r>
              <a:rPr lang="en-US" sz="2800" dirty="0" smtClean="0"/>
              <a:t>What is the OAAA mandate regarding the OQF?</a:t>
            </a:r>
          </a:p>
          <a:p>
            <a:pPr marL="804863" lvl="1" indent="-347663">
              <a:lnSpc>
                <a:spcPct val="95000"/>
              </a:lnSpc>
              <a:spcAft>
                <a:spcPts val="600"/>
              </a:spcAft>
              <a:buFont typeface="Arial" panose="020B0604020202020204" pitchFamily="34" charset="0"/>
              <a:buChar char="•"/>
            </a:pPr>
            <a:r>
              <a:rPr lang="en-US" sz="2800" dirty="0" smtClean="0"/>
              <a:t>What is a qualification framework?</a:t>
            </a:r>
          </a:p>
          <a:p>
            <a:pPr marL="804863" lvl="1" indent="-347663">
              <a:lnSpc>
                <a:spcPct val="95000"/>
              </a:lnSpc>
              <a:spcAft>
                <a:spcPts val="600"/>
              </a:spcAft>
              <a:buFont typeface="Arial" panose="020B0604020202020204" pitchFamily="34" charset="0"/>
              <a:buChar char="•"/>
            </a:pPr>
            <a:r>
              <a:rPr lang="en-US" sz="2800" dirty="0" smtClean="0"/>
              <a:t>Why do we need a qualifications framework for Oman?</a:t>
            </a:r>
          </a:p>
          <a:p>
            <a:pPr marL="804863" lvl="1" indent="-347663">
              <a:lnSpc>
                <a:spcPct val="95000"/>
              </a:lnSpc>
              <a:spcAft>
                <a:spcPts val="600"/>
              </a:spcAft>
              <a:buFont typeface="Arial" panose="020B0604020202020204" pitchFamily="34" charset="0"/>
              <a:buChar char="•"/>
            </a:pPr>
            <a:r>
              <a:rPr lang="en-US" sz="2800" dirty="0" smtClean="0"/>
              <a:t>How far have we come?</a:t>
            </a:r>
          </a:p>
          <a:p>
            <a:pPr marL="804863" lvl="1" indent="-347663">
              <a:lnSpc>
                <a:spcPct val="95000"/>
              </a:lnSpc>
              <a:spcAft>
                <a:spcPts val="600"/>
              </a:spcAft>
              <a:buFont typeface="Arial" panose="020B0604020202020204" pitchFamily="34" charset="0"/>
              <a:buChar char="•"/>
            </a:pPr>
            <a:r>
              <a:rPr lang="en-US" sz="2800" dirty="0" smtClean="0"/>
              <a:t>How far do we still need to go?</a:t>
            </a:r>
          </a:p>
          <a:p>
            <a:pPr marL="804863" lvl="1" indent="-347663" algn="just">
              <a:lnSpc>
                <a:spcPct val="95000"/>
              </a:lnSpc>
              <a:spcAft>
                <a:spcPts val="600"/>
              </a:spcAft>
              <a:buFont typeface="Arial" panose="020B0604020202020204" pitchFamily="34" charset="0"/>
              <a:buChar char="•"/>
            </a:pPr>
            <a:endParaRPr lang="en-US" sz="2600" dirty="0">
              <a:solidFill>
                <a:srgbClr val="FF0000"/>
              </a:solidFill>
            </a:endParaRPr>
          </a:p>
          <a:p>
            <a:pPr lvl="1" algn="just">
              <a:lnSpc>
                <a:spcPct val="95000"/>
              </a:lnSpc>
              <a:spcAft>
                <a:spcPts val="600"/>
              </a:spcAft>
            </a:pPr>
            <a:r>
              <a:rPr lang="en-US" sz="2600" dirty="0" smtClean="0"/>
              <a:t>	</a:t>
            </a:r>
            <a:endParaRPr lang="en-US" sz="2600" dirty="0"/>
          </a:p>
        </p:txBody>
      </p:sp>
      <p:grpSp>
        <p:nvGrpSpPr>
          <p:cNvPr id="20484" name="Group 7"/>
          <p:cNvGrpSpPr>
            <a:grpSpLocks/>
          </p:cNvGrpSpPr>
          <p:nvPr/>
        </p:nvGrpSpPr>
        <p:grpSpPr bwMode="auto">
          <a:xfrm>
            <a:off x="104775" y="112713"/>
            <a:ext cx="1414463" cy="1338262"/>
            <a:chOff x="388031" y="112712"/>
            <a:chExt cx="1137476" cy="1117144"/>
          </a:xfrm>
        </p:grpSpPr>
        <p:pic>
          <p:nvPicPr>
            <p:cNvPr id="20486" name="Picture 6"/>
            <p:cNvPicPr>
              <a:picLocks noChangeAspect="1" noChangeArrowheads="1"/>
            </p:cNvPicPr>
            <p:nvPr/>
          </p:nvPicPr>
          <p:blipFill>
            <a:blip r:embed="rId4" cstate="print"/>
            <a:srcRect/>
            <a:stretch>
              <a:fillRect/>
            </a:stretch>
          </p:blipFill>
          <p:spPr bwMode="auto">
            <a:xfrm>
              <a:off x="388031" y="112712"/>
              <a:ext cx="843543" cy="787173"/>
            </a:xfrm>
            <a:prstGeom prst="rect">
              <a:avLst/>
            </a:prstGeom>
            <a:noFill/>
            <a:ln w="9525">
              <a:noFill/>
              <a:miter lim="800000"/>
              <a:headEnd/>
              <a:tailEnd/>
            </a:ln>
          </p:spPr>
        </p:pic>
        <p:sp>
          <p:nvSpPr>
            <p:cNvPr id="10" name="Text Box 8"/>
            <p:cNvSpPr txBox="1">
              <a:spLocks noChangeArrowheads="1"/>
            </p:cNvSpPr>
            <p:nvPr/>
          </p:nvSpPr>
          <p:spPr bwMode="auto">
            <a:xfrm>
              <a:off x="435267" y="833621"/>
              <a:ext cx="1090240" cy="396235"/>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9" name="Text Box 2"/>
          <p:cNvSpPr txBox="1">
            <a:spLocks noChangeArrowheads="1"/>
          </p:cNvSpPr>
          <p:nvPr/>
        </p:nvSpPr>
        <p:spPr bwMode="auto">
          <a:xfrm>
            <a:off x="357853" y="246063"/>
            <a:ext cx="8472488" cy="708025"/>
          </a:xfrm>
          <a:prstGeom prst="rect">
            <a:avLst/>
          </a:prstGeom>
          <a:noFill/>
          <a:ln w="9525">
            <a:noFill/>
            <a:miter lim="800000"/>
            <a:headEnd/>
            <a:tailEnd/>
          </a:ln>
        </p:spPr>
        <p:txBody>
          <a:bodyPr>
            <a:spAutoFit/>
          </a:bodyPr>
          <a:lstStyle/>
          <a:p>
            <a:pPr algn="ctr">
              <a:defRPr/>
            </a:pPr>
            <a:r>
              <a:rPr lang="en-US" sz="4000" b="1" dirty="0" smtClean="0">
                <a:solidFill>
                  <a:srgbClr val="C00000"/>
                </a:solidFill>
                <a:effectLst>
                  <a:outerShdw blurRad="38100" dist="38100" dir="2700000" algn="tl">
                    <a:srgbClr val="C0C0C0"/>
                  </a:outerShdw>
                </a:effectLst>
              </a:rPr>
              <a:t>Overview</a:t>
            </a:r>
            <a:endParaRPr lang="en-US" sz="4000" b="1" dirty="0">
              <a:solidFill>
                <a:srgbClr val="C00000"/>
              </a:solidFill>
              <a:effectLst>
                <a:outerShdw blurRad="38100" dist="38100" dir="2700000" algn="tl">
                  <a:srgbClr val="C0C0C0"/>
                </a:outerShdw>
              </a:effectLst>
            </a:endParaRPr>
          </a:p>
        </p:txBody>
      </p:sp>
    </p:spTree>
    <p:extLst>
      <p:ext uri="{BB962C8B-B14F-4D97-AF65-F5344CB8AC3E}">
        <p14:creationId xmlns:p14="http://schemas.microsoft.com/office/powerpoint/2010/main" val="3016498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52400"/>
            <a:ext cx="9144000" cy="808038"/>
          </a:xfrm>
        </p:spPr>
        <p:txBody>
          <a:bodyPr/>
          <a:lstStyle/>
          <a:p>
            <a:pPr eaLnBrk="1" hangingPunct="1"/>
            <a:r>
              <a:rPr lang="en-US" sz="3200" b="1" dirty="0" smtClean="0">
                <a:solidFill>
                  <a:srgbClr val="C00000"/>
                </a:solidFill>
                <a:effectLst>
                  <a:outerShdw blurRad="38100" dist="38100" dir="2700000" algn="tl">
                    <a:srgbClr val="000000">
                      <a:alpha val="43137"/>
                    </a:srgbClr>
                  </a:outerShdw>
                </a:effectLst>
              </a:rPr>
              <a:t>OQF Development Project </a:t>
            </a:r>
            <a:br>
              <a:rPr lang="en-US" sz="3200" b="1" dirty="0" smtClean="0">
                <a:solidFill>
                  <a:srgbClr val="C00000"/>
                </a:solidFill>
                <a:effectLst>
                  <a:outerShdw blurRad="38100" dist="38100" dir="2700000" algn="tl">
                    <a:srgbClr val="000000">
                      <a:alpha val="43137"/>
                    </a:srgbClr>
                  </a:outerShdw>
                </a:effectLst>
              </a:rPr>
            </a:br>
            <a:r>
              <a:rPr lang="en-US" sz="3200" b="1" dirty="0" smtClean="0">
                <a:solidFill>
                  <a:srgbClr val="C00000"/>
                </a:solidFill>
                <a:effectLst>
                  <a:outerShdw blurRad="38100" dist="38100" dir="2700000" algn="tl">
                    <a:srgbClr val="000000">
                      <a:alpha val="43137"/>
                    </a:srgbClr>
                  </a:outerShdw>
                </a:effectLst>
              </a:rPr>
              <a:t>Background</a:t>
            </a:r>
          </a:p>
        </p:txBody>
      </p:sp>
      <p:sp>
        <p:nvSpPr>
          <p:cNvPr id="12291" name="Rectangle 3"/>
          <p:cNvSpPr>
            <a:spLocks noGrp="1" noChangeArrowheads="1"/>
          </p:cNvSpPr>
          <p:nvPr>
            <p:ph type="body" idx="1"/>
          </p:nvPr>
        </p:nvSpPr>
        <p:spPr>
          <a:xfrm>
            <a:off x="244475" y="1219200"/>
            <a:ext cx="8697913" cy="5943600"/>
          </a:xfrm>
        </p:spPr>
        <p:txBody>
          <a:bodyPr/>
          <a:lstStyle/>
          <a:p>
            <a:pPr eaLnBrk="1" hangingPunct="1">
              <a:lnSpc>
                <a:spcPct val="95000"/>
              </a:lnSpc>
              <a:spcBef>
                <a:spcPct val="35000"/>
              </a:spcBef>
            </a:pPr>
            <a:r>
              <a:rPr lang="en-US" sz="2200" dirty="0"/>
              <a:t>O</a:t>
            </a:r>
            <a:r>
              <a:rPr lang="en-US" sz="2200" dirty="0" smtClean="0"/>
              <a:t>verall responsibility for developing and maintaining the </a:t>
            </a:r>
            <a:r>
              <a:rPr lang="en-GB" sz="2200" dirty="0" smtClean="0"/>
              <a:t>Oman Qualifications Framework (OQF) </a:t>
            </a:r>
            <a:r>
              <a:rPr lang="en-US" sz="2200" dirty="0" smtClean="0"/>
              <a:t>rests with the OAAA (Royal Decree 54/2010)  </a:t>
            </a:r>
          </a:p>
          <a:p>
            <a:pPr>
              <a:lnSpc>
                <a:spcPct val="95000"/>
              </a:lnSpc>
              <a:spcBef>
                <a:spcPct val="35000"/>
              </a:spcBef>
            </a:pPr>
            <a:r>
              <a:rPr lang="en-US" sz="2200" dirty="0" smtClean="0"/>
              <a:t>March 2014 - Education Council issued a decision stating that the OAAA is responsible for developing the OQF which covers </a:t>
            </a:r>
            <a:r>
              <a:rPr lang="en-GB" sz="2200" dirty="0" smtClean="0"/>
              <a:t>academic, vocational, professional and school education</a:t>
            </a:r>
            <a:r>
              <a:rPr lang="en-US" sz="2400" dirty="0" smtClean="0"/>
              <a:t>.</a:t>
            </a:r>
          </a:p>
          <a:p>
            <a:pPr eaLnBrk="1" hangingPunct="1">
              <a:lnSpc>
                <a:spcPct val="95000"/>
              </a:lnSpc>
              <a:spcBef>
                <a:spcPct val="35000"/>
              </a:spcBef>
            </a:pPr>
            <a:r>
              <a:rPr lang="en-US" sz="2200" dirty="0" smtClean="0"/>
              <a:t>Planning </a:t>
            </a:r>
            <a:r>
              <a:rPr lang="en-US" sz="2200" dirty="0"/>
              <a:t>for the Education Strategy 2040 highlighted the importance of having a national QF for </a:t>
            </a:r>
            <a:r>
              <a:rPr lang="en-US" sz="2200" dirty="0" smtClean="0"/>
              <a:t>Oman</a:t>
            </a:r>
          </a:p>
          <a:p>
            <a:pPr eaLnBrk="1" hangingPunct="1">
              <a:lnSpc>
                <a:spcPct val="95000"/>
              </a:lnSpc>
              <a:spcBef>
                <a:spcPct val="35000"/>
              </a:spcBef>
            </a:pPr>
            <a:r>
              <a:rPr lang="en-US" sz="2200" dirty="0" smtClean="0"/>
              <a:t>The </a:t>
            </a:r>
            <a:r>
              <a:rPr lang="en-US" sz="2200" dirty="0" err="1"/>
              <a:t>MoE</a:t>
            </a:r>
            <a:r>
              <a:rPr lang="en-US" sz="2200" dirty="0"/>
              <a:t>/World Bank Report in 2012 also called for a national qualifications framework to be established in </a:t>
            </a:r>
            <a:r>
              <a:rPr lang="en-US" sz="2200" dirty="0" smtClean="0"/>
              <a:t>Oman</a:t>
            </a:r>
          </a:p>
          <a:p>
            <a:pPr eaLnBrk="1" hangingPunct="1">
              <a:lnSpc>
                <a:spcPct val="95000"/>
              </a:lnSpc>
              <a:spcBef>
                <a:spcPct val="35000"/>
              </a:spcBef>
            </a:pPr>
            <a:r>
              <a:rPr lang="en-US" sz="2200" dirty="0" smtClean="0"/>
              <a:t>In </a:t>
            </a:r>
            <a:r>
              <a:rPr lang="en-US" sz="2200" dirty="0"/>
              <a:t>2014, the </a:t>
            </a:r>
            <a:r>
              <a:rPr lang="en-US" sz="2200" dirty="0" err="1"/>
              <a:t>MoE</a:t>
            </a:r>
            <a:r>
              <a:rPr lang="en-US" sz="2200" dirty="0"/>
              <a:t> approached the Scottish Qualifications Authority to be an external partner in developing the </a:t>
            </a:r>
            <a:r>
              <a:rPr lang="en-US" sz="2200" dirty="0" smtClean="0"/>
              <a:t>OQF.</a:t>
            </a:r>
            <a:endParaRPr lang="en-US" sz="2200" dirty="0"/>
          </a:p>
          <a:p>
            <a:pPr eaLnBrk="1" hangingPunct="1">
              <a:lnSpc>
                <a:spcPct val="95000"/>
              </a:lnSpc>
              <a:spcBef>
                <a:spcPct val="35000"/>
              </a:spcBef>
            </a:pPr>
            <a:endParaRPr lang="en-US" sz="2200" dirty="0" smtClean="0"/>
          </a:p>
        </p:txBody>
      </p:sp>
      <p:sp>
        <p:nvSpPr>
          <p:cNvPr id="4" name="Slide Number Placeholder 3"/>
          <p:cNvSpPr>
            <a:spLocks noGrp="1"/>
          </p:cNvSpPr>
          <p:nvPr>
            <p:ph type="sldNum" sz="quarter" idx="12"/>
          </p:nvPr>
        </p:nvSpPr>
        <p:spPr/>
        <p:txBody>
          <a:bodyPr/>
          <a:lstStyle/>
          <a:p>
            <a:fld id="{046F634D-0A80-4E5C-9CDD-C49B030E4B04}" type="slidenum">
              <a:rPr lang="en-GB" smtClean="0">
                <a:solidFill>
                  <a:srgbClr val="000000"/>
                </a:solidFill>
              </a:rPr>
              <a:pPr/>
              <a:t>4</a:t>
            </a:fld>
            <a:endParaRPr lang="en-GB">
              <a:solidFill>
                <a:srgbClr val="000000"/>
              </a:solidFill>
            </a:endParaRPr>
          </a:p>
        </p:txBody>
      </p:sp>
    </p:spTree>
    <p:extLst>
      <p:ext uri="{BB962C8B-B14F-4D97-AF65-F5344CB8AC3E}">
        <p14:creationId xmlns:p14="http://schemas.microsoft.com/office/powerpoint/2010/main" val="213563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 calcmode="lin" valueType="num">
                                      <p:cBhvr additive="base">
                                        <p:cTn id="31"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manual image 1"/>
          <p:cNvPicPr>
            <a:picLocks noChangeAspect="1" noChangeArrowheads="1"/>
          </p:cNvPicPr>
          <p:nvPr/>
        </p:nvPicPr>
        <p:blipFill>
          <a:blip r:embed="rId3" cstate="print">
            <a:lum bright="70000" contrast="-70000"/>
            <a:grayscl/>
          </a:blip>
          <a:srcRect r="64510"/>
          <a:stretch>
            <a:fillRect/>
          </a:stretch>
        </p:blipFill>
        <p:spPr bwMode="auto">
          <a:xfrm>
            <a:off x="0" y="0"/>
            <a:ext cx="1828800" cy="6858000"/>
          </a:xfrm>
          <a:prstGeom prst="rect">
            <a:avLst/>
          </a:prstGeom>
          <a:noFill/>
          <a:ln w="9525">
            <a:noFill/>
            <a:miter lim="800000"/>
            <a:headEnd/>
            <a:tailEnd/>
          </a:ln>
        </p:spPr>
      </p:pic>
      <p:sp>
        <p:nvSpPr>
          <p:cNvPr id="20483" name="Rectangle 3"/>
          <p:cNvSpPr>
            <a:spLocks noChangeArrowheads="1"/>
          </p:cNvSpPr>
          <p:nvPr/>
        </p:nvSpPr>
        <p:spPr bwMode="auto">
          <a:xfrm>
            <a:off x="455613" y="823231"/>
            <a:ext cx="8445500" cy="6411913"/>
          </a:xfrm>
          <a:prstGeom prst="rect">
            <a:avLst/>
          </a:prstGeom>
          <a:noFill/>
          <a:ln w="9525">
            <a:noFill/>
            <a:miter lim="800000"/>
            <a:headEnd/>
            <a:tailEnd/>
          </a:ln>
        </p:spPr>
        <p:txBody>
          <a:bodyPr/>
          <a:lstStyle/>
          <a:p>
            <a:pPr marL="804863" lvl="1" indent="-347663" algn="just">
              <a:lnSpc>
                <a:spcPct val="95000"/>
              </a:lnSpc>
              <a:spcAft>
                <a:spcPts val="600"/>
              </a:spcAft>
            </a:pPr>
            <a:endParaRPr lang="en-US" sz="2600" dirty="0" smtClean="0"/>
          </a:p>
          <a:p>
            <a:pPr marL="804863" lvl="1" indent="-347663" algn="just">
              <a:lnSpc>
                <a:spcPct val="95000"/>
              </a:lnSpc>
              <a:spcAft>
                <a:spcPts val="600"/>
              </a:spcAft>
            </a:pPr>
            <a:endParaRPr lang="en-US" sz="2600" dirty="0"/>
          </a:p>
          <a:p>
            <a:pPr marL="804863" lvl="1" indent="-347663">
              <a:lnSpc>
                <a:spcPct val="95000"/>
              </a:lnSpc>
              <a:spcAft>
                <a:spcPts val="600"/>
              </a:spcAft>
              <a:buFont typeface="Arial" panose="020B0604020202020204" pitchFamily="34" charset="0"/>
              <a:buChar char="•"/>
            </a:pPr>
            <a:endParaRPr lang="en-US" sz="2800" dirty="0" smtClean="0"/>
          </a:p>
          <a:p>
            <a:pPr marL="804863" lvl="1" indent="-347663" algn="just">
              <a:lnSpc>
                <a:spcPct val="95000"/>
              </a:lnSpc>
              <a:spcAft>
                <a:spcPts val="600"/>
              </a:spcAft>
              <a:buFont typeface="Arial" panose="020B0604020202020204" pitchFamily="34" charset="0"/>
              <a:buChar char="•"/>
            </a:pPr>
            <a:endParaRPr lang="en-US" sz="2600" dirty="0">
              <a:solidFill>
                <a:srgbClr val="FF0000"/>
              </a:solidFill>
            </a:endParaRPr>
          </a:p>
          <a:p>
            <a:pPr lvl="1" algn="just">
              <a:lnSpc>
                <a:spcPct val="95000"/>
              </a:lnSpc>
              <a:spcAft>
                <a:spcPts val="600"/>
              </a:spcAft>
            </a:pPr>
            <a:r>
              <a:rPr lang="en-US" sz="2600" dirty="0" smtClean="0"/>
              <a:t>	</a:t>
            </a:r>
            <a:endParaRPr lang="en-US" sz="2600" dirty="0"/>
          </a:p>
        </p:txBody>
      </p:sp>
      <p:grpSp>
        <p:nvGrpSpPr>
          <p:cNvPr id="20484" name="Group 7"/>
          <p:cNvGrpSpPr>
            <a:grpSpLocks/>
          </p:cNvGrpSpPr>
          <p:nvPr/>
        </p:nvGrpSpPr>
        <p:grpSpPr bwMode="auto">
          <a:xfrm>
            <a:off x="104775" y="112713"/>
            <a:ext cx="1414463" cy="1338262"/>
            <a:chOff x="388031" y="112712"/>
            <a:chExt cx="1137476" cy="1117144"/>
          </a:xfrm>
        </p:grpSpPr>
        <p:pic>
          <p:nvPicPr>
            <p:cNvPr id="20486" name="Picture 6"/>
            <p:cNvPicPr>
              <a:picLocks noChangeAspect="1" noChangeArrowheads="1"/>
            </p:cNvPicPr>
            <p:nvPr/>
          </p:nvPicPr>
          <p:blipFill>
            <a:blip r:embed="rId4" cstate="print"/>
            <a:srcRect/>
            <a:stretch>
              <a:fillRect/>
            </a:stretch>
          </p:blipFill>
          <p:spPr bwMode="auto">
            <a:xfrm>
              <a:off x="388031" y="112712"/>
              <a:ext cx="843543" cy="787173"/>
            </a:xfrm>
            <a:prstGeom prst="rect">
              <a:avLst/>
            </a:prstGeom>
            <a:noFill/>
            <a:ln w="9525">
              <a:noFill/>
              <a:miter lim="800000"/>
              <a:headEnd/>
              <a:tailEnd/>
            </a:ln>
          </p:spPr>
        </p:pic>
        <p:sp>
          <p:nvSpPr>
            <p:cNvPr id="10" name="Text Box 8"/>
            <p:cNvSpPr txBox="1">
              <a:spLocks noChangeArrowheads="1"/>
            </p:cNvSpPr>
            <p:nvPr/>
          </p:nvSpPr>
          <p:spPr bwMode="auto">
            <a:xfrm>
              <a:off x="435267" y="833621"/>
              <a:ext cx="1090240" cy="396235"/>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9" name="Text Box 2"/>
          <p:cNvSpPr txBox="1">
            <a:spLocks noChangeArrowheads="1"/>
          </p:cNvSpPr>
          <p:nvPr/>
        </p:nvSpPr>
        <p:spPr bwMode="auto">
          <a:xfrm>
            <a:off x="357853" y="604386"/>
            <a:ext cx="8472488" cy="707886"/>
          </a:xfrm>
          <a:prstGeom prst="rect">
            <a:avLst/>
          </a:prstGeom>
          <a:noFill/>
          <a:ln w="9525">
            <a:noFill/>
            <a:miter lim="800000"/>
            <a:headEnd/>
            <a:tailEnd/>
          </a:ln>
        </p:spPr>
        <p:txBody>
          <a:bodyPr>
            <a:spAutoFit/>
          </a:bodyPr>
          <a:lstStyle/>
          <a:p>
            <a:pPr algn="ctr">
              <a:defRPr/>
            </a:pPr>
            <a:r>
              <a:rPr lang="en-US" sz="4000" b="1" dirty="0">
                <a:solidFill>
                  <a:srgbClr val="C00000"/>
                </a:solidFill>
              </a:rPr>
              <a:t>What is a Qualifications Framework?</a:t>
            </a:r>
            <a:endParaRPr lang="en-US" sz="4000" b="1" dirty="0">
              <a:solidFill>
                <a:srgbClr val="C00000"/>
              </a:solidFill>
              <a:effectLst>
                <a:outerShdw blurRad="38100" dist="38100" dir="2700000" algn="tl">
                  <a:srgbClr val="C0C0C0"/>
                </a:outerShdw>
              </a:effectLst>
            </a:endParaRPr>
          </a:p>
        </p:txBody>
      </p:sp>
      <p:sp>
        <p:nvSpPr>
          <p:cNvPr id="2" name="Rectangle 1"/>
          <p:cNvSpPr/>
          <p:nvPr/>
        </p:nvSpPr>
        <p:spPr>
          <a:xfrm>
            <a:off x="1295400" y="1981200"/>
            <a:ext cx="6858000" cy="2677656"/>
          </a:xfrm>
          <a:prstGeom prst="rect">
            <a:avLst/>
          </a:prstGeom>
        </p:spPr>
        <p:txBody>
          <a:bodyPr wrap="square">
            <a:spAutoFit/>
          </a:bodyPr>
          <a:lstStyle/>
          <a:p>
            <a:pPr marL="457200" indent="-457200">
              <a:buFont typeface="Wingdings" panose="05000000000000000000" pitchFamily="2" charset="2"/>
              <a:buChar char="ü"/>
            </a:pPr>
            <a:r>
              <a:rPr lang="en-US" sz="2800" dirty="0"/>
              <a:t>National system for classifying all qualifications</a:t>
            </a:r>
          </a:p>
          <a:p>
            <a:pPr marL="457200" indent="-457200">
              <a:buFont typeface="Wingdings" panose="05000000000000000000" pitchFamily="2" charset="2"/>
              <a:buChar char="ü"/>
            </a:pPr>
            <a:r>
              <a:rPr lang="en-US" sz="2800" dirty="0" smtClean="0"/>
              <a:t>Over 150 countries in the world have a qualification framework of some type</a:t>
            </a:r>
          </a:p>
          <a:p>
            <a:pPr marL="457200" indent="-457200">
              <a:buFont typeface="Wingdings" panose="05000000000000000000" pitchFamily="2" charset="2"/>
              <a:buChar char="ü"/>
            </a:pPr>
            <a:r>
              <a:rPr lang="en-US" sz="2800" dirty="0" smtClean="0"/>
              <a:t>Best known ones are UK, Scotland, Australia and New Zealand</a:t>
            </a:r>
          </a:p>
        </p:txBody>
      </p:sp>
    </p:spTree>
    <p:extLst>
      <p:ext uri="{BB962C8B-B14F-4D97-AF65-F5344CB8AC3E}">
        <p14:creationId xmlns:p14="http://schemas.microsoft.com/office/powerpoint/2010/main" val="3954388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manual image 1"/>
          <p:cNvPicPr>
            <a:picLocks noChangeAspect="1" noChangeArrowheads="1"/>
          </p:cNvPicPr>
          <p:nvPr/>
        </p:nvPicPr>
        <p:blipFill>
          <a:blip r:embed="rId3" cstate="print">
            <a:lum bright="70000" contrast="-70000"/>
            <a:grayscl/>
          </a:blip>
          <a:srcRect r="64510"/>
          <a:stretch>
            <a:fillRect/>
          </a:stretch>
        </p:blipFill>
        <p:spPr bwMode="auto">
          <a:xfrm>
            <a:off x="0" y="0"/>
            <a:ext cx="1828800" cy="6858000"/>
          </a:xfrm>
          <a:prstGeom prst="rect">
            <a:avLst/>
          </a:prstGeom>
          <a:noFill/>
          <a:ln w="9525">
            <a:noFill/>
            <a:miter lim="800000"/>
            <a:headEnd/>
            <a:tailEnd/>
          </a:ln>
        </p:spPr>
      </p:pic>
      <p:sp>
        <p:nvSpPr>
          <p:cNvPr id="20483" name="Rectangle 3"/>
          <p:cNvSpPr>
            <a:spLocks noChangeArrowheads="1"/>
          </p:cNvSpPr>
          <p:nvPr/>
        </p:nvSpPr>
        <p:spPr bwMode="auto">
          <a:xfrm>
            <a:off x="455613" y="823231"/>
            <a:ext cx="8445500" cy="6411913"/>
          </a:xfrm>
          <a:prstGeom prst="rect">
            <a:avLst/>
          </a:prstGeom>
          <a:noFill/>
          <a:ln w="9525">
            <a:noFill/>
            <a:miter lim="800000"/>
            <a:headEnd/>
            <a:tailEnd/>
          </a:ln>
        </p:spPr>
        <p:txBody>
          <a:bodyPr/>
          <a:lstStyle/>
          <a:p>
            <a:pPr marL="804863" lvl="1" indent="-347663" algn="just">
              <a:lnSpc>
                <a:spcPct val="95000"/>
              </a:lnSpc>
              <a:spcAft>
                <a:spcPts val="600"/>
              </a:spcAft>
            </a:pPr>
            <a:endParaRPr lang="en-US" sz="2600" dirty="0" smtClean="0"/>
          </a:p>
          <a:p>
            <a:pPr marL="804863" lvl="1" indent="-347663" algn="just">
              <a:lnSpc>
                <a:spcPct val="95000"/>
              </a:lnSpc>
              <a:spcAft>
                <a:spcPts val="600"/>
              </a:spcAft>
            </a:pPr>
            <a:endParaRPr lang="en-US" sz="2600" dirty="0"/>
          </a:p>
          <a:p>
            <a:pPr marL="804863" lvl="1" indent="-347663">
              <a:lnSpc>
                <a:spcPct val="95000"/>
              </a:lnSpc>
              <a:spcAft>
                <a:spcPts val="600"/>
              </a:spcAft>
              <a:buFont typeface="Arial" panose="020B0604020202020204" pitchFamily="34" charset="0"/>
              <a:buChar char="•"/>
            </a:pPr>
            <a:endParaRPr lang="en-US" sz="2800" dirty="0" smtClean="0"/>
          </a:p>
          <a:p>
            <a:pPr marL="804863" lvl="1" indent="-347663" algn="just">
              <a:lnSpc>
                <a:spcPct val="95000"/>
              </a:lnSpc>
              <a:spcAft>
                <a:spcPts val="600"/>
              </a:spcAft>
              <a:buFont typeface="Arial" panose="020B0604020202020204" pitchFamily="34" charset="0"/>
              <a:buChar char="•"/>
            </a:pPr>
            <a:endParaRPr lang="en-US" sz="2600" dirty="0">
              <a:solidFill>
                <a:srgbClr val="FF0000"/>
              </a:solidFill>
            </a:endParaRPr>
          </a:p>
          <a:p>
            <a:pPr lvl="1" algn="just">
              <a:lnSpc>
                <a:spcPct val="95000"/>
              </a:lnSpc>
              <a:spcAft>
                <a:spcPts val="600"/>
              </a:spcAft>
            </a:pPr>
            <a:r>
              <a:rPr lang="en-US" sz="2600" dirty="0" smtClean="0"/>
              <a:t>	</a:t>
            </a:r>
            <a:endParaRPr lang="en-US" sz="2600" dirty="0"/>
          </a:p>
        </p:txBody>
      </p:sp>
      <p:grpSp>
        <p:nvGrpSpPr>
          <p:cNvPr id="20484" name="Group 7"/>
          <p:cNvGrpSpPr>
            <a:grpSpLocks/>
          </p:cNvGrpSpPr>
          <p:nvPr/>
        </p:nvGrpSpPr>
        <p:grpSpPr bwMode="auto">
          <a:xfrm>
            <a:off x="104775" y="112713"/>
            <a:ext cx="1414463" cy="1338262"/>
            <a:chOff x="388031" y="112712"/>
            <a:chExt cx="1137476" cy="1117144"/>
          </a:xfrm>
        </p:grpSpPr>
        <p:pic>
          <p:nvPicPr>
            <p:cNvPr id="20486" name="Picture 6"/>
            <p:cNvPicPr>
              <a:picLocks noChangeAspect="1" noChangeArrowheads="1"/>
            </p:cNvPicPr>
            <p:nvPr/>
          </p:nvPicPr>
          <p:blipFill>
            <a:blip r:embed="rId4" cstate="print"/>
            <a:srcRect/>
            <a:stretch>
              <a:fillRect/>
            </a:stretch>
          </p:blipFill>
          <p:spPr bwMode="auto">
            <a:xfrm>
              <a:off x="388031" y="112712"/>
              <a:ext cx="843543" cy="787173"/>
            </a:xfrm>
            <a:prstGeom prst="rect">
              <a:avLst/>
            </a:prstGeom>
            <a:noFill/>
            <a:ln w="9525">
              <a:noFill/>
              <a:miter lim="800000"/>
              <a:headEnd/>
              <a:tailEnd/>
            </a:ln>
          </p:spPr>
        </p:pic>
        <p:sp>
          <p:nvSpPr>
            <p:cNvPr id="10" name="Text Box 8"/>
            <p:cNvSpPr txBox="1">
              <a:spLocks noChangeArrowheads="1"/>
            </p:cNvSpPr>
            <p:nvPr/>
          </p:nvSpPr>
          <p:spPr bwMode="auto">
            <a:xfrm>
              <a:off x="435267" y="833621"/>
              <a:ext cx="1090240" cy="396235"/>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9" name="Text Box 2"/>
          <p:cNvSpPr txBox="1">
            <a:spLocks noChangeArrowheads="1"/>
          </p:cNvSpPr>
          <p:nvPr/>
        </p:nvSpPr>
        <p:spPr bwMode="auto">
          <a:xfrm>
            <a:off x="357853" y="564053"/>
            <a:ext cx="8472488" cy="707886"/>
          </a:xfrm>
          <a:prstGeom prst="rect">
            <a:avLst/>
          </a:prstGeom>
          <a:noFill/>
          <a:ln w="9525">
            <a:noFill/>
            <a:miter lim="800000"/>
            <a:headEnd/>
            <a:tailEnd/>
          </a:ln>
        </p:spPr>
        <p:txBody>
          <a:bodyPr>
            <a:spAutoFit/>
          </a:bodyPr>
          <a:lstStyle/>
          <a:p>
            <a:pPr algn="ctr">
              <a:defRPr/>
            </a:pPr>
            <a:r>
              <a:rPr lang="en-US" sz="4000" b="1" dirty="0">
                <a:solidFill>
                  <a:srgbClr val="C00000"/>
                </a:solidFill>
              </a:rPr>
              <a:t>What is a Qualifications Framework?</a:t>
            </a:r>
            <a:endParaRPr lang="en-US" sz="4000" b="1" dirty="0">
              <a:solidFill>
                <a:srgbClr val="C00000"/>
              </a:solidFill>
              <a:effectLst>
                <a:outerShdw blurRad="38100" dist="38100" dir="2700000" algn="tl">
                  <a:srgbClr val="C0C0C0"/>
                </a:outerShdw>
              </a:effectLst>
            </a:endParaRPr>
          </a:p>
        </p:txBody>
      </p:sp>
      <p:sp>
        <p:nvSpPr>
          <p:cNvPr id="2" name="Rectangle 1"/>
          <p:cNvSpPr/>
          <p:nvPr/>
        </p:nvSpPr>
        <p:spPr>
          <a:xfrm>
            <a:off x="1295400" y="2362200"/>
            <a:ext cx="6858000" cy="2677656"/>
          </a:xfrm>
          <a:prstGeom prst="rect">
            <a:avLst/>
          </a:prstGeom>
        </p:spPr>
        <p:txBody>
          <a:bodyPr wrap="square">
            <a:spAutoFit/>
          </a:bodyPr>
          <a:lstStyle/>
          <a:p>
            <a:pPr marL="457200" indent="-457200">
              <a:buFont typeface="Wingdings" panose="05000000000000000000" pitchFamily="2" charset="2"/>
              <a:buChar char="ü"/>
            </a:pPr>
            <a:r>
              <a:rPr lang="en-US" sz="2800" dirty="0" smtClean="0"/>
              <a:t>Has </a:t>
            </a:r>
            <a:r>
              <a:rPr lang="en-US" sz="2800" dirty="0"/>
              <a:t>different levels and </a:t>
            </a:r>
            <a:r>
              <a:rPr lang="en-US" sz="2800" dirty="0" smtClean="0"/>
              <a:t>credit points</a:t>
            </a:r>
            <a:endParaRPr lang="en-US" sz="2800" dirty="0"/>
          </a:p>
          <a:p>
            <a:pPr marL="457200" indent="-457200">
              <a:buFont typeface="Wingdings" panose="05000000000000000000" pitchFamily="2" charset="2"/>
              <a:buChar char="ü"/>
            </a:pPr>
            <a:r>
              <a:rPr lang="en-US" sz="2800" dirty="0" smtClean="0"/>
              <a:t>Makes it possible to compare local qualifications across institutions </a:t>
            </a:r>
            <a:r>
              <a:rPr lang="en-US" sz="2800" smtClean="0"/>
              <a:t>and with </a:t>
            </a:r>
            <a:r>
              <a:rPr lang="en-US" sz="2800" dirty="0" smtClean="0"/>
              <a:t>international qualifications</a:t>
            </a:r>
            <a:endParaRPr lang="en-US" sz="2800" dirty="0"/>
          </a:p>
          <a:p>
            <a:pPr marL="457200" indent="-457200">
              <a:buFont typeface="Wingdings" panose="05000000000000000000" pitchFamily="2" charset="2"/>
              <a:buChar char="ü"/>
            </a:pPr>
            <a:r>
              <a:rPr lang="en-US" sz="2800" dirty="0"/>
              <a:t>Integrates schooling, vocational and higher education in a national framework</a:t>
            </a:r>
          </a:p>
        </p:txBody>
      </p:sp>
    </p:spTree>
    <p:extLst>
      <p:ext uri="{BB962C8B-B14F-4D97-AF65-F5344CB8AC3E}">
        <p14:creationId xmlns:p14="http://schemas.microsoft.com/office/powerpoint/2010/main" val="812793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manual image 1"/>
          <p:cNvPicPr>
            <a:picLocks noChangeAspect="1" noChangeArrowheads="1"/>
          </p:cNvPicPr>
          <p:nvPr/>
        </p:nvPicPr>
        <p:blipFill>
          <a:blip r:embed="rId3" cstate="print">
            <a:lum bright="70000" contrast="-70000"/>
            <a:grayscl/>
          </a:blip>
          <a:srcRect r="64510"/>
          <a:stretch>
            <a:fillRect/>
          </a:stretch>
        </p:blipFill>
        <p:spPr bwMode="auto">
          <a:xfrm>
            <a:off x="0" y="0"/>
            <a:ext cx="1828800" cy="6858000"/>
          </a:xfrm>
          <a:prstGeom prst="rect">
            <a:avLst/>
          </a:prstGeom>
          <a:noFill/>
          <a:ln w="9525">
            <a:noFill/>
            <a:miter lim="800000"/>
            <a:headEnd/>
            <a:tailEnd/>
          </a:ln>
        </p:spPr>
      </p:pic>
      <p:sp>
        <p:nvSpPr>
          <p:cNvPr id="20483" name="Rectangle 3"/>
          <p:cNvSpPr>
            <a:spLocks noChangeArrowheads="1"/>
          </p:cNvSpPr>
          <p:nvPr/>
        </p:nvSpPr>
        <p:spPr bwMode="auto">
          <a:xfrm>
            <a:off x="455613" y="823231"/>
            <a:ext cx="8445500" cy="6411913"/>
          </a:xfrm>
          <a:prstGeom prst="rect">
            <a:avLst/>
          </a:prstGeom>
          <a:noFill/>
          <a:ln w="9525">
            <a:noFill/>
            <a:miter lim="800000"/>
            <a:headEnd/>
            <a:tailEnd/>
          </a:ln>
        </p:spPr>
        <p:txBody>
          <a:bodyPr/>
          <a:lstStyle/>
          <a:p>
            <a:pPr marL="804863" lvl="1" indent="-347663" algn="just">
              <a:lnSpc>
                <a:spcPct val="95000"/>
              </a:lnSpc>
              <a:spcAft>
                <a:spcPts val="600"/>
              </a:spcAft>
            </a:pPr>
            <a:endParaRPr lang="en-US" sz="2600" dirty="0" smtClean="0"/>
          </a:p>
          <a:p>
            <a:pPr marL="804863" lvl="1" indent="-347663" algn="just">
              <a:lnSpc>
                <a:spcPct val="95000"/>
              </a:lnSpc>
              <a:spcAft>
                <a:spcPts val="600"/>
              </a:spcAft>
            </a:pPr>
            <a:endParaRPr lang="en-US" sz="2600" dirty="0"/>
          </a:p>
          <a:p>
            <a:pPr marL="804863" lvl="1" indent="-347663">
              <a:lnSpc>
                <a:spcPct val="95000"/>
              </a:lnSpc>
              <a:spcAft>
                <a:spcPts val="600"/>
              </a:spcAft>
              <a:buFont typeface="Arial" panose="020B0604020202020204" pitchFamily="34" charset="0"/>
              <a:buChar char="•"/>
            </a:pPr>
            <a:endParaRPr lang="en-US" sz="2800" dirty="0" smtClean="0"/>
          </a:p>
          <a:p>
            <a:pPr marL="804863" lvl="1" indent="-347663" algn="just">
              <a:lnSpc>
                <a:spcPct val="95000"/>
              </a:lnSpc>
              <a:spcAft>
                <a:spcPts val="600"/>
              </a:spcAft>
              <a:buFont typeface="Arial" panose="020B0604020202020204" pitchFamily="34" charset="0"/>
              <a:buChar char="•"/>
            </a:pPr>
            <a:endParaRPr lang="en-US" sz="2600" dirty="0">
              <a:solidFill>
                <a:srgbClr val="FF0000"/>
              </a:solidFill>
            </a:endParaRPr>
          </a:p>
          <a:p>
            <a:pPr lvl="1" algn="just">
              <a:lnSpc>
                <a:spcPct val="95000"/>
              </a:lnSpc>
              <a:spcAft>
                <a:spcPts val="600"/>
              </a:spcAft>
            </a:pPr>
            <a:r>
              <a:rPr lang="en-US" sz="2600" dirty="0" smtClean="0"/>
              <a:t>	</a:t>
            </a:r>
            <a:endParaRPr lang="en-US" sz="2600" dirty="0"/>
          </a:p>
        </p:txBody>
      </p:sp>
      <p:grpSp>
        <p:nvGrpSpPr>
          <p:cNvPr id="20484" name="Group 7"/>
          <p:cNvGrpSpPr>
            <a:grpSpLocks/>
          </p:cNvGrpSpPr>
          <p:nvPr/>
        </p:nvGrpSpPr>
        <p:grpSpPr bwMode="auto">
          <a:xfrm>
            <a:off x="104775" y="112713"/>
            <a:ext cx="1414463" cy="1338262"/>
            <a:chOff x="388031" y="112712"/>
            <a:chExt cx="1137476" cy="1117144"/>
          </a:xfrm>
        </p:grpSpPr>
        <p:pic>
          <p:nvPicPr>
            <p:cNvPr id="20486" name="Picture 6"/>
            <p:cNvPicPr>
              <a:picLocks noChangeAspect="1" noChangeArrowheads="1"/>
            </p:cNvPicPr>
            <p:nvPr/>
          </p:nvPicPr>
          <p:blipFill>
            <a:blip r:embed="rId4" cstate="print"/>
            <a:srcRect/>
            <a:stretch>
              <a:fillRect/>
            </a:stretch>
          </p:blipFill>
          <p:spPr bwMode="auto">
            <a:xfrm>
              <a:off x="388031" y="112712"/>
              <a:ext cx="843543" cy="787173"/>
            </a:xfrm>
            <a:prstGeom prst="rect">
              <a:avLst/>
            </a:prstGeom>
            <a:noFill/>
            <a:ln w="9525">
              <a:noFill/>
              <a:miter lim="800000"/>
              <a:headEnd/>
              <a:tailEnd/>
            </a:ln>
          </p:spPr>
        </p:pic>
        <p:sp>
          <p:nvSpPr>
            <p:cNvPr id="10" name="Text Box 8"/>
            <p:cNvSpPr txBox="1">
              <a:spLocks noChangeArrowheads="1"/>
            </p:cNvSpPr>
            <p:nvPr/>
          </p:nvSpPr>
          <p:spPr bwMode="auto">
            <a:xfrm>
              <a:off x="435267" y="833621"/>
              <a:ext cx="1090240" cy="396235"/>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2" name="Rectangle 1"/>
          <p:cNvSpPr/>
          <p:nvPr/>
        </p:nvSpPr>
        <p:spPr>
          <a:xfrm>
            <a:off x="1828801" y="789789"/>
            <a:ext cx="6172200" cy="584775"/>
          </a:xfrm>
          <a:prstGeom prst="rect">
            <a:avLst/>
          </a:prstGeom>
        </p:spPr>
        <p:txBody>
          <a:bodyPr wrap="square">
            <a:spAutoFit/>
          </a:bodyPr>
          <a:lstStyle/>
          <a:p>
            <a:pPr lvl="0" algn="ctr"/>
            <a:r>
              <a:rPr lang="en-US" sz="3200" b="1" dirty="0" smtClean="0">
                <a:solidFill>
                  <a:srgbClr val="C00000"/>
                </a:solidFill>
              </a:rPr>
              <a:t>Current Qualifications Framework</a:t>
            </a:r>
            <a:endParaRPr lang="en-US" sz="3200" b="1" dirty="0">
              <a:solidFill>
                <a:srgbClr val="C00000"/>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2742746981"/>
              </p:ext>
            </p:extLst>
          </p:nvPr>
        </p:nvGraphicFramePr>
        <p:xfrm>
          <a:off x="1519238" y="2286000"/>
          <a:ext cx="6710361" cy="4114800"/>
        </p:xfrm>
        <a:graphic>
          <a:graphicData uri="http://schemas.openxmlformats.org/drawingml/2006/table">
            <a:tbl>
              <a:tblPr firstRow="1" firstCol="1" bandRow="1">
                <a:tableStyleId>{ED083AE6-46FA-4A59-8FB0-9F97EB10719F}</a:tableStyleId>
              </a:tblPr>
              <a:tblGrid>
                <a:gridCol w="975009"/>
                <a:gridCol w="975009"/>
                <a:gridCol w="1178944"/>
                <a:gridCol w="1000490"/>
                <a:gridCol w="1376484"/>
                <a:gridCol w="1204425"/>
              </a:tblGrid>
              <a:tr h="457200">
                <a:tc>
                  <a:txBody>
                    <a:bodyPr/>
                    <a:lstStyle/>
                    <a:p>
                      <a:pPr marL="0" marR="0">
                        <a:spcBef>
                          <a:spcPts val="0"/>
                        </a:spcBef>
                        <a:spcAft>
                          <a:spcPts val="0"/>
                        </a:spcAft>
                      </a:pPr>
                      <a:r>
                        <a:rPr lang="en-GB" sz="1100" dirty="0">
                          <a:effectLst/>
                        </a:rPr>
                        <a:t> </a:t>
                      </a:r>
                      <a:endParaRPr lang="en-US" sz="12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GB" sz="1100" dirty="0">
                          <a:effectLst/>
                        </a:rPr>
                        <a:t>Level </a:t>
                      </a:r>
                      <a:endParaRPr lang="en-US" sz="12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GB" sz="1100" dirty="0">
                          <a:effectLst/>
                        </a:rPr>
                        <a:t>Credit Points </a:t>
                      </a:r>
                      <a:endParaRPr lang="en-US" sz="1200" dirty="0">
                        <a:effectLst/>
                      </a:endParaRPr>
                    </a:p>
                    <a:p>
                      <a:pPr marL="0" marR="0">
                        <a:spcBef>
                          <a:spcPts val="0"/>
                        </a:spcBef>
                        <a:spcAft>
                          <a:spcPts val="0"/>
                        </a:spcAft>
                      </a:pPr>
                      <a:r>
                        <a:rPr lang="en-GB" sz="1100" smtClean="0">
                          <a:effectLst/>
                        </a:rPr>
                        <a:t>(Minimum</a:t>
                      </a:r>
                      <a:r>
                        <a:rPr lang="en-GB" sz="1100" dirty="0">
                          <a:effectLst/>
                        </a:rPr>
                        <a:t>) </a:t>
                      </a:r>
                      <a:endParaRPr lang="en-US" sz="12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GB" sz="1100" dirty="0">
                          <a:effectLst/>
                        </a:rPr>
                        <a:t>Credit Hours </a:t>
                      </a:r>
                      <a:endParaRPr lang="en-US" sz="1200" dirty="0">
                        <a:effectLst/>
                      </a:endParaRPr>
                    </a:p>
                    <a:p>
                      <a:pPr marL="0" marR="0">
                        <a:spcBef>
                          <a:spcPts val="0"/>
                        </a:spcBef>
                        <a:spcAft>
                          <a:spcPts val="0"/>
                        </a:spcAft>
                      </a:pPr>
                      <a:r>
                        <a:rPr lang="en-GB" sz="1100" dirty="0">
                          <a:effectLst/>
                        </a:rPr>
                        <a:t>(Minimum) </a:t>
                      </a:r>
                      <a:endParaRPr lang="en-US" sz="12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GB" sz="1100" dirty="0">
                          <a:effectLst/>
                        </a:rPr>
                        <a:t>Minimum study duration</a:t>
                      </a:r>
                      <a:endParaRPr lang="en-US" sz="12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GB" sz="1100" dirty="0">
                          <a:effectLst/>
                        </a:rPr>
                        <a:t>Awarded certificate/ level </a:t>
                      </a:r>
                      <a:endParaRPr lang="en-US" sz="1200" dirty="0">
                        <a:effectLst/>
                        <a:latin typeface="Times New Roman"/>
                        <a:ea typeface="Times New Roman"/>
                      </a:endParaRPr>
                    </a:p>
                  </a:txBody>
                  <a:tcPr marL="68580" marR="68580" marT="0" marB="0" anchor="ctr"/>
                </a:tc>
              </a:tr>
              <a:tr h="457200">
                <a:tc rowSpan="5">
                  <a:txBody>
                    <a:bodyPr/>
                    <a:lstStyle/>
                    <a:p>
                      <a:pPr marL="71755" marR="71755" algn="ctr">
                        <a:spcBef>
                          <a:spcPts val="0"/>
                        </a:spcBef>
                        <a:spcAft>
                          <a:spcPts val="0"/>
                        </a:spcAft>
                      </a:pPr>
                      <a:r>
                        <a:rPr lang="en-GB" sz="1100" dirty="0">
                          <a:effectLst/>
                        </a:rPr>
                        <a:t>Undergraduate studies</a:t>
                      </a:r>
                      <a:endParaRPr lang="en-US" sz="1200" dirty="0">
                        <a:effectLst/>
                        <a:latin typeface="Times New Roman"/>
                        <a:ea typeface="Times New Roman"/>
                      </a:endParaRPr>
                    </a:p>
                  </a:txBody>
                  <a:tcPr marL="68580" marR="68580" marT="0" marB="0" vert="vert" anchor="ctr"/>
                </a:tc>
                <a:tc>
                  <a:txBody>
                    <a:bodyPr/>
                    <a:lstStyle/>
                    <a:p>
                      <a:pPr marL="0" marR="0">
                        <a:spcBef>
                          <a:spcPts val="0"/>
                        </a:spcBef>
                        <a:spcAft>
                          <a:spcPts val="0"/>
                        </a:spcAft>
                      </a:pPr>
                      <a:r>
                        <a:rPr lang="en-GB" sz="1100" dirty="0">
                          <a:effectLst/>
                        </a:rPr>
                        <a:t>Level One</a:t>
                      </a:r>
                      <a:endParaRPr lang="en-US" sz="12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GB" sz="1100" dirty="0">
                          <a:effectLst/>
                        </a:rPr>
                        <a:t>120</a:t>
                      </a:r>
                      <a:endParaRPr lang="en-US" sz="12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GB" sz="1100" dirty="0">
                          <a:effectLst/>
                        </a:rPr>
                        <a:t>30</a:t>
                      </a:r>
                      <a:endParaRPr lang="en-US" sz="12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GB" sz="1100" dirty="0">
                          <a:effectLst/>
                        </a:rPr>
                        <a:t>1 year</a:t>
                      </a:r>
                      <a:endParaRPr lang="en-US" sz="12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GB" sz="1100" dirty="0">
                          <a:effectLst/>
                        </a:rPr>
                        <a:t>Certificate </a:t>
                      </a:r>
                      <a:endParaRPr lang="en-US" sz="1200" dirty="0">
                        <a:effectLst/>
                        <a:latin typeface="Times New Roman"/>
                        <a:ea typeface="Times New Roman"/>
                      </a:endParaRPr>
                    </a:p>
                  </a:txBody>
                  <a:tcPr marL="68580" marR="68580" marT="0" marB="0" anchor="ctr"/>
                </a:tc>
              </a:tr>
              <a:tr h="457200">
                <a:tc vMerge="1">
                  <a:txBody>
                    <a:bodyPr/>
                    <a:lstStyle/>
                    <a:p>
                      <a:endParaRPr lang="en-US"/>
                    </a:p>
                  </a:txBody>
                  <a:tcPr/>
                </a:tc>
                <a:tc>
                  <a:txBody>
                    <a:bodyPr/>
                    <a:lstStyle/>
                    <a:p>
                      <a:pPr marL="0" marR="0">
                        <a:spcBef>
                          <a:spcPts val="0"/>
                        </a:spcBef>
                        <a:spcAft>
                          <a:spcPts val="0"/>
                        </a:spcAft>
                      </a:pPr>
                      <a:r>
                        <a:rPr lang="en-GB" sz="1100" dirty="0">
                          <a:effectLst/>
                        </a:rPr>
                        <a:t>Level Two</a:t>
                      </a:r>
                      <a:endParaRPr lang="en-US" sz="12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GB" sz="1100" dirty="0">
                          <a:effectLst/>
                        </a:rPr>
                        <a:t>240</a:t>
                      </a:r>
                      <a:endParaRPr lang="en-US" sz="12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GB" sz="1100" dirty="0">
                          <a:effectLst/>
                        </a:rPr>
                        <a:t>60</a:t>
                      </a:r>
                      <a:endParaRPr lang="en-US" sz="12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GB" sz="1100" dirty="0">
                          <a:effectLst/>
                        </a:rPr>
                        <a:t>2 years </a:t>
                      </a:r>
                      <a:endParaRPr lang="en-US" sz="12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GB" sz="1100" dirty="0">
                          <a:effectLst/>
                        </a:rPr>
                        <a:t>Diploma</a:t>
                      </a:r>
                      <a:endParaRPr lang="en-US" sz="1200" dirty="0">
                        <a:effectLst/>
                        <a:latin typeface="Times New Roman"/>
                        <a:ea typeface="Times New Roman"/>
                      </a:endParaRPr>
                    </a:p>
                  </a:txBody>
                  <a:tcPr marL="68580" marR="68580" marT="0" marB="0" anchor="ctr"/>
                </a:tc>
              </a:tr>
              <a:tr h="457200">
                <a:tc vMerge="1">
                  <a:txBody>
                    <a:bodyPr/>
                    <a:lstStyle/>
                    <a:p>
                      <a:endParaRPr lang="en-US"/>
                    </a:p>
                  </a:txBody>
                  <a:tcPr/>
                </a:tc>
                <a:tc>
                  <a:txBody>
                    <a:bodyPr/>
                    <a:lstStyle/>
                    <a:p>
                      <a:pPr marL="0" marR="0">
                        <a:spcBef>
                          <a:spcPts val="0"/>
                        </a:spcBef>
                        <a:spcAft>
                          <a:spcPts val="0"/>
                        </a:spcAft>
                      </a:pPr>
                      <a:r>
                        <a:rPr lang="en-GB" sz="1100" dirty="0">
                          <a:effectLst/>
                        </a:rPr>
                        <a:t>Level Three</a:t>
                      </a:r>
                      <a:endParaRPr lang="en-US" sz="12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GB" sz="1100" dirty="0">
                          <a:effectLst/>
                        </a:rPr>
                        <a:t>360</a:t>
                      </a:r>
                      <a:endParaRPr lang="en-US" sz="12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GB" sz="1100" dirty="0">
                          <a:effectLst/>
                        </a:rPr>
                        <a:t>90</a:t>
                      </a:r>
                      <a:endParaRPr lang="en-US" sz="12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GB" sz="1100" dirty="0">
                          <a:effectLst/>
                        </a:rPr>
                        <a:t>3 years</a:t>
                      </a:r>
                      <a:endParaRPr lang="en-US" sz="12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GB" sz="1100" dirty="0">
                          <a:effectLst/>
                        </a:rPr>
                        <a:t>Advanced Diploma </a:t>
                      </a:r>
                      <a:endParaRPr lang="en-US" sz="1200" dirty="0">
                        <a:effectLst/>
                        <a:latin typeface="Times New Roman"/>
                        <a:ea typeface="Times New Roman"/>
                      </a:endParaRPr>
                    </a:p>
                  </a:txBody>
                  <a:tcPr marL="68580" marR="68580" marT="0" marB="0" anchor="ctr"/>
                </a:tc>
              </a:tr>
              <a:tr h="457200">
                <a:tc vMerge="1">
                  <a:txBody>
                    <a:bodyPr/>
                    <a:lstStyle/>
                    <a:p>
                      <a:endParaRPr lang="en-US"/>
                    </a:p>
                  </a:txBody>
                  <a:tcPr/>
                </a:tc>
                <a:tc rowSpan="2">
                  <a:txBody>
                    <a:bodyPr/>
                    <a:lstStyle/>
                    <a:p>
                      <a:pPr marL="0" marR="0">
                        <a:spcBef>
                          <a:spcPts val="0"/>
                        </a:spcBef>
                        <a:spcAft>
                          <a:spcPts val="0"/>
                        </a:spcAft>
                      </a:pPr>
                      <a:r>
                        <a:rPr lang="en-GB" sz="1100" dirty="0">
                          <a:effectLst/>
                        </a:rPr>
                        <a:t>Level Four </a:t>
                      </a:r>
                      <a:endParaRPr lang="en-US" sz="12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GB" sz="1100" dirty="0">
                          <a:effectLst/>
                        </a:rPr>
                        <a:t>480</a:t>
                      </a:r>
                      <a:endParaRPr lang="en-US" sz="12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GB" sz="1100" dirty="0">
                          <a:effectLst/>
                        </a:rPr>
                        <a:t>120</a:t>
                      </a:r>
                      <a:endParaRPr lang="en-US" sz="12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GB" sz="1100" dirty="0">
                          <a:effectLst/>
                        </a:rPr>
                        <a:t>4 years </a:t>
                      </a:r>
                      <a:endParaRPr lang="en-US" sz="12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GB" sz="1100" dirty="0">
                          <a:effectLst/>
                        </a:rPr>
                        <a:t>Bachelor </a:t>
                      </a:r>
                      <a:endParaRPr lang="en-US" sz="1200" dirty="0">
                        <a:effectLst/>
                        <a:latin typeface="Times New Roman"/>
                        <a:ea typeface="Times New Roman"/>
                      </a:endParaRPr>
                    </a:p>
                  </a:txBody>
                  <a:tcPr marL="68580" marR="68580" marT="0" marB="0" anchor="ctr"/>
                </a:tc>
              </a:tr>
              <a:tr h="457200">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GB" sz="1100" dirty="0">
                          <a:effectLst/>
                        </a:rPr>
                        <a:t>120</a:t>
                      </a:r>
                      <a:endParaRPr lang="en-US" sz="12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GB" sz="1100" dirty="0">
                          <a:effectLst/>
                        </a:rPr>
                        <a:t>30</a:t>
                      </a:r>
                      <a:endParaRPr lang="en-US" sz="12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GB" sz="1100" dirty="0">
                          <a:effectLst/>
                        </a:rPr>
                        <a:t>One year in level four </a:t>
                      </a:r>
                      <a:endParaRPr lang="en-US" sz="12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GB" sz="1100" dirty="0">
                          <a:effectLst/>
                        </a:rPr>
                        <a:t>Graduate Diploma </a:t>
                      </a:r>
                      <a:endParaRPr lang="en-US" sz="1200" dirty="0">
                        <a:effectLst/>
                        <a:latin typeface="Times New Roman"/>
                        <a:ea typeface="Times New Roman"/>
                      </a:endParaRPr>
                    </a:p>
                  </a:txBody>
                  <a:tcPr marL="68580" marR="68580" marT="0" marB="0" anchor="ctr"/>
                </a:tc>
              </a:tr>
              <a:tr h="457200">
                <a:tc rowSpan="3">
                  <a:txBody>
                    <a:bodyPr/>
                    <a:lstStyle/>
                    <a:p>
                      <a:pPr marL="71755" marR="71755" algn="ctr">
                        <a:spcBef>
                          <a:spcPts val="0"/>
                        </a:spcBef>
                        <a:spcAft>
                          <a:spcPts val="0"/>
                        </a:spcAft>
                      </a:pPr>
                      <a:r>
                        <a:rPr lang="en-GB" sz="1100" dirty="0">
                          <a:effectLst/>
                        </a:rPr>
                        <a:t>Postgraduate Studies</a:t>
                      </a:r>
                      <a:endParaRPr lang="en-US" sz="1200" dirty="0">
                        <a:effectLst/>
                        <a:latin typeface="Times New Roman"/>
                        <a:ea typeface="Times New Roman"/>
                      </a:endParaRPr>
                    </a:p>
                  </a:txBody>
                  <a:tcPr marL="68580" marR="68580" marT="0" marB="0" vert="vert" anchor="ctr"/>
                </a:tc>
                <a:tc rowSpan="2">
                  <a:txBody>
                    <a:bodyPr/>
                    <a:lstStyle/>
                    <a:p>
                      <a:pPr marL="0" marR="0">
                        <a:spcBef>
                          <a:spcPts val="0"/>
                        </a:spcBef>
                        <a:spcAft>
                          <a:spcPts val="0"/>
                        </a:spcAft>
                      </a:pPr>
                      <a:r>
                        <a:rPr lang="en-GB" sz="1100" dirty="0">
                          <a:effectLst/>
                        </a:rPr>
                        <a:t>Level Five </a:t>
                      </a:r>
                      <a:endParaRPr lang="en-US" sz="12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GB" sz="1100" dirty="0">
                          <a:effectLst/>
                        </a:rPr>
                        <a:t>120</a:t>
                      </a:r>
                      <a:endParaRPr lang="en-US" sz="12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GB" sz="1100" dirty="0">
                          <a:effectLst/>
                        </a:rPr>
                        <a:t>18 - 30</a:t>
                      </a:r>
                      <a:endParaRPr lang="en-US" sz="12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GB" sz="1100" dirty="0">
                          <a:effectLst/>
                        </a:rPr>
                        <a:t>One year in level five </a:t>
                      </a:r>
                      <a:endParaRPr lang="en-US" sz="12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GB" sz="1100" dirty="0">
                          <a:effectLst/>
                        </a:rPr>
                        <a:t>Post Graduate Diploma </a:t>
                      </a:r>
                      <a:endParaRPr lang="en-US" sz="1200" dirty="0">
                        <a:effectLst/>
                        <a:latin typeface="Times New Roman"/>
                        <a:ea typeface="Times New Roman"/>
                      </a:endParaRPr>
                    </a:p>
                  </a:txBody>
                  <a:tcPr marL="68580" marR="68580" marT="0" marB="0" anchor="ctr"/>
                </a:tc>
              </a:tr>
              <a:tr h="457200">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GB" sz="1100" dirty="0">
                          <a:effectLst/>
                        </a:rPr>
                        <a:t>150– 180</a:t>
                      </a:r>
                      <a:endParaRPr lang="en-US" sz="12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GB" sz="1100" dirty="0">
                          <a:effectLst/>
                        </a:rPr>
                        <a:t>30-45</a:t>
                      </a:r>
                      <a:endParaRPr lang="en-US" sz="12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GB" sz="1100" dirty="0">
                          <a:effectLst/>
                        </a:rPr>
                        <a:t>Year to two years after bachelor </a:t>
                      </a:r>
                      <a:endParaRPr lang="en-US" sz="12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GB" sz="1100" dirty="0">
                          <a:effectLst/>
                        </a:rPr>
                        <a:t>Master </a:t>
                      </a:r>
                      <a:endParaRPr lang="en-US" sz="1200" dirty="0">
                        <a:effectLst/>
                        <a:latin typeface="Times New Roman"/>
                        <a:ea typeface="Times New Roman"/>
                      </a:endParaRPr>
                    </a:p>
                  </a:txBody>
                  <a:tcPr marL="68580" marR="68580" marT="0" marB="0" anchor="ctr"/>
                </a:tc>
              </a:tr>
              <a:tr h="457200">
                <a:tc vMerge="1">
                  <a:txBody>
                    <a:bodyPr/>
                    <a:lstStyle/>
                    <a:p>
                      <a:endParaRPr lang="en-US"/>
                    </a:p>
                  </a:txBody>
                  <a:tcPr/>
                </a:tc>
                <a:tc>
                  <a:txBody>
                    <a:bodyPr/>
                    <a:lstStyle/>
                    <a:p>
                      <a:pPr marL="0" marR="0">
                        <a:spcBef>
                          <a:spcPts val="0"/>
                        </a:spcBef>
                        <a:spcAft>
                          <a:spcPts val="0"/>
                        </a:spcAft>
                      </a:pPr>
                      <a:r>
                        <a:rPr lang="en-GB" sz="1100" dirty="0">
                          <a:effectLst/>
                        </a:rPr>
                        <a:t>Level Six</a:t>
                      </a:r>
                      <a:endParaRPr lang="en-US" sz="12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GB" sz="1100" dirty="0">
                          <a:effectLst/>
                        </a:rPr>
                        <a:t>300</a:t>
                      </a:r>
                      <a:endParaRPr lang="en-US" sz="12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GB" sz="1100" dirty="0">
                          <a:effectLst/>
                        </a:rPr>
                        <a:t>75</a:t>
                      </a:r>
                      <a:endParaRPr lang="en-US" sz="12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GB" sz="1100" dirty="0">
                          <a:effectLst/>
                        </a:rPr>
                        <a:t>Two to four years after Master </a:t>
                      </a:r>
                      <a:endParaRPr lang="en-US" sz="12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GB" sz="1100" dirty="0">
                          <a:effectLst/>
                        </a:rPr>
                        <a:t>Doctorate </a:t>
                      </a:r>
                      <a:endParaRPr lang="en-US" sz="1200" dirty="0">
                        <a:effectLst/>
                        <a:latin typeface="Times New Roman"/>
                        <a:ea typeface="Times New Roman"/>
                      </a:endParaRPr>
                    </a:p>
                  </a:txBody>
                  <a:tcPr marL="68580" marR="68580" marT="0" marB="0" anchor="ctr"/>
                </a:tc>
              </a:tr>
            </a:tbl>
          </a:graphicData>
        </a:graphic>
      </p:graphicFrame>
      <p:sp>
        <p:nvSpPr>
          <p:cNvPr id="3" name="TextBox 2"/>
          <p:cNvSpPr txBox="1"/>
          <p:nvPr/>
        </p:nvSpPr>
        <p:spPr>
          <a:xfrm>
            <a:off x="2162577" y="1867007"/>
            <a:ext cx="3247623" cy="369332"/>
          </a:xfrm>
          <a:prstGeom prst="rect">
            <a:avLst/>
          </a:prstGeom>
          <a:noFill/>
        </p:spPr>
        <p:txBody>
          <a:bodyPr wrap="square" rtlCol="0">
            <a:spAutoFit/>
          </a:bodyPr>
          <a:lstStyle/>
          <a:p>
            <a:r>
              <a:rPr lang="en-US" dirty="0" smtClean="0"/>
              <a:t>Post Secondary Schooling</a:t>
            </a:r>
            <a:endParaRPr lang="en-US" dirty="0"/>
          </a:p>
        </p:txBody>
      </p:sp>
    </p:spTree>
    <p:extLst>
      <p:ext uri="{BB962C8B-B14F-4D97-AF65-F5344CB8AC3E}">
        <p14:creationId xmlns:p14="http://schemas.microsoft.com/office/powerpoint/2010/main" val="2721419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nqa.gov.ae/En/QFEmirates/QualificationsFramework/PublishingImages/QF1-1.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8686800" cy="6324600"/>
          </a:xfrm>
          <a:prstGeom prst="rect">
            <a:avLst/>
          </a:prstGeom>
          <a:noFill/>
          <a:ln>
            <a:noFill/>
          </a:ln>
        </p:spPr>
      </p:pic>
    </p:spTree>
    <p:extLst>
      <p:ext uri="{BB962C8B-B14F-4D97-AF65-F5344CB8AC3E}">
        <p14:creationId xmlns:p14="http://schemas.microsoft.com/office/powerpoint/2010/main" val="2070063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manual image 1"/>
          <p:cNvPicPr>
            <a:picLocks noChangeAspect="1" noChangeArrowheads="1"/>
          </p:cNvPicPr>
          <p:nvPr/>
        </p:nvPicPr>
        <p:blipFill>
          <a:blip r:embed="rId3" cstate="print">
            <a:lum bright="70000" contrast="-70000"/>
            <a:grayscl/>
          </a:blip>
          <a:srcRect r="64510"/>
          <a:stretch>
            <a:fillRect/>
          </a:stretch>
        </p:blipFill>
        <p:spPr bwMode="auto">
          <a:xfrm>
            <a:off x="0" y="0"/>
            <a:ext cx="1828800" cy="6858000"/>
          </a:xfrm>
          <a:prstGeom prst="rect">
            <a:avLst/>
          </a:prstGeom>
          <a:noFill/>
          <a:ln w="9525">
            <a:noFill/>
            <a:miter lim="800000"/>
            <a:headEnd/>
            <a:tailEnd/>
          </a:ln>
        </p:spPr>
      </p:pic>
      <p:sp>
        <p:nvSpPr>
          <p:cNvPr id="20483" name="Rectangle 3"/>
          <p:cNvSpPr>
            <a:spLocks noChangeArrowheads="1"/>
          </p:cNvSpPr>
          <p:nvPr/>
        </p:nvSpPr>
        <p:spPr bwMode="auto">
          <a:xfrm>
            <a:off x="455613" y="823231"/>
            <a:ext cx="8445500" cy="6411913"/>
          </a:xfrm>
          <a:prstGeom prst="rect">
            <a:avLst/>
          </a:prstGeom>
          <a:noFill/>
          <a:ln w="9525">
            <a:noFill/>
            <a:miter lim="800000"/>
            <a:headEnd/>
            <a:tailEnd/>
          </a:ln>
        </p:spPr>
        <p:txBody>
          <a:bodyPr/>
          <a:lstStyle/>
          <a:p>
            <a:pPr marL="804863" lvl="1" indent="-347663" algn="just">
              <a:lnSpc>
                <a:spcPct val="95000"/>
              </a:lnSpc>
              <a:spcAft>
                <a:spcPts val="600"/>
              </a:spcAft>
            </a:pPr>
            <a:endParaRPr lang="en-US" sz="2600" dirty="0" smtClean="0"/>
          </a:p>
          <a:p>
            <a:pPr marL="804863" lvl="1" indent="-347663" algn="just">
              <a:lnSpc>
                <a:spcPct val="95000"/>
              </a:lnSpc>
              <a:spcAft>
                <a:spcPts val="600"/>
              </a:spcAft>
            </a:pPr>
            <a:endParaRPr lang="en-US" sz="2600" dirty="0"/>
          </a:p>
          <a:p>
            <a:pPr marL="804863" lvl="1" indent="-347663">
              <a:lnSpc>
                <a:spcPct val="95000"/>
              </a:lnSpc>
              <a:spcAft>
                <a:spcPts val="600"/>
              </a:spcAft>
              <a:buFont typeface="Arial" panose="020B0604020202020204" pitchFamily="34" charset="0"/>
              <a:buChar char="•"/>
            </a:pPr>
            <a:endParaRPr lang="en-US" sz="2800" dirty="0" smtClean="0"/>
          </a:p>
          <a:p>
            <a:pPr marL="804863" lvl="1" indent="-347663" algn="just">
              <a:lnSpc>
                <a:spcPct val="95000"/>
              </a:lnSpc>
              <a:spcAft>
                <a:spcPts val="600"/>
              </a:spcAft>
              <a:buFont typeface="Arial" panose="020B0604020202020204" pitchFamily="34" charset="0"/>
              <a:buChar char="•"/>
            </a:pPr>
            <a:endParaRPr lang="en-US" sz="2600" dirty="0">
              <a:solidFill>
                <a:srgbClr val="FF0000"/>
              </a:solidFill>
            </a:endParaRPr>
          </a:p>
          <a:p>
            <a:pPr lvl="1" algn="just">
              <a:lnSpc>
                <a:spcPct val="95000"/>
              </a:lnSpc>
              <a:spcAft>
                <a:spcPts val="600"/>
              </a:spcAft>
            </a:pPr>
            <a:r>
              <a:rPr lang="en-US" sz="2600" dirty="0" smtClean="0"/>
              <a:t>	</a:t>
            </a:r>
            <a:endParaRPr lang="en-US" sz="2600" dirty="0"/>
          </a:p>
        </p:txBody>
      </p:sp>
      <p:grpSp>
        <p:nvGrpSpPr>
          <p:cNvPr id="20484" name="Group 7"/>
          <p:cNvGrpSpPr>
            <a:grpSpLocks/>
          </p:cNvGrpSpPr>
          <p:nvPr/>
        </p:nvGrpSpPr>
        <p:grpSpPr bwMode="auto">
          <a:xfrm>
            <a:off x="104775" y="112713"/>
            <a:ext cx="1414463" cy="1338262"/>
            <a:chOff x="388031" y="112712"/>
            <a:chExt cx="1137476" cy="1117144"/>
          </a:xfrm>
        </p:grpSpPr>
        <p:pic>
          <p:nvPicPr>
            <p:cNvPr id="20486" name="Picture 6"/>
            <p:cNvPicPr>
              <a:picLocks noChangeAspect="1" noChangeArrowheads="1"/>
            </p:cNvPicPr>
            <p:nvPr/>
          </p:nvPicPr>
          <p:blipFill>
            <a:blip r:embed="rId4" cstate="print"/>
            <a:srcRect/>
            <a:stretch>
              <a:fillRect/>
            </a:stretch>
          </p:blipFill>
          <p:spPr bwMode="auto">
            <a:xfrm>
              <a:off x="388031" y="112712"/>
              <a:ext cx="843543" cy="787173"/>
            </a:xfrm>
            <a:prstGeom prst="rect">
              <a:avLst/>
            </a:prstGeom>
            <a:noFill/>
            <a:ln w="9525">
              <a:noFill/>
              <a:miter lim="800000"/>
              <a:headEnd/>
              <a:tailEnd/>
            </a:ln>
          </p:spPr>
        </p:pic>
        <p:sp>
          <p:nvSpPr>
            <p:cNvPr id="10" name="Text Box 8"/>
            <p:cNvSpPr txBox="1">
              <a:spLocks noChangeArrowheads="1"/>
            </p:cNvSpPr>
            <p:nvPr/>
          </p:nvSpPr>
          <p:spPr bwMode="auto">
            <a:xfrm>
              <a:off x="435267" y="833621"/>
              <a:ext cx="1090240" cy="396235"/>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pic>
        <p:nvPicPr>
          <p:cNvPr id="11" name="Picture 10" descr="https://encrypted-tbn3.gstatic.com/images?q=tbn:ANd9GcSLhWXsaO0uZDhYzQlNhVbo4quOyqVdf6Xfx6sRgm22VYSduqH_">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304800" y="1752600"/>
            <a:ext cx="3200399" cy="1676400"/>
          </a:xfrm>
          <a:prstGeom prst="rect">
            <a:avLst/>
          </a:prstGeom>
          <a:noFill/>
          <a:ln>
            <a:noFill/>
          </a:ln>
        </p:spPr>
      </p:pic>
      <p:sp>
        <p:nvSpPr>
          <p:cNvPr id="3" name="Rectangle 2"/>
          <p:cNvSpPr/>
          <p:nvPr/>
        </p:nvSpPr>
        <p:spPr>
          <a:xfrm>
            <a:off x="2133600" y="304800"/>
            <a:ext cx="6986955" cy="1077218"/>
          </a:xfrm>
          <a:prstGeom prst="rect">
            <a:avLst/>
          </a:prstGeom>
        </p:spPr>
        <p:txBody>
          <a:bodyPr wrap="square">
            <a:spAutoFit/>
          </a:bodyPr>
          <a:lstStyle/>
          <a:p>
            <a:pPr lvl="0"/>
            <a:r>
              <a:rPr lang="en-US" sz="3200" b="1" dirty="0">
                <a:solidFill>
                  <a:srgbClr val="C00000"/>
                </a:solidFill>
              </a:rPr>
              <a:t>Why do we need </a:t>
            </a:r>
            <a:r>
              <a:rPr lang="en-US" sz="3200" b="1" dirty="0" smtClean="0">
                <a:solidFill>
                  <a:srgbClr val="C00000"/>
                </a:solidFill>
              </a:rPr>
              <a:t>National </a:t>
            </a:r>
            <a:r>
              <a:rPr lang="en-US" sz="3200" b="1" dirty="0">
                <a:solidFill>
                  <a:srgbClr val="C00000"/>
                </a:solidFill>
              </a:rPr>
              <a:t>Qualification </a:t>
            </a:r>
            <a:r>
              <a:rPr lang="en-US" sz="3200" b="1" dirty="0" smtClean="0">
                <a:solidFill>
                  <a:srgbClr val="C00000"/>
                </a:solidFill>
              </a:rPr>
              <a:t>Framework in Oman?</a:t>
            </a:r>
            <a:endParaRPr lang="en-US" sz="3200" b="1" dirty="0">
              <a:solidFill>
                <a:srgbClr val="C00000"/>
              </a:solidFill>
            </a:endParaRPr>
          </a:p>
        </p:txBody>
      </p:sp>
      <p:sp>
        <p:nvSpPr>
          <p:cNvPr id="2" name="TextBox 1"/>
          <p:cNvSpPr txBox="1"/>
          <p:nvPr/>
        </p:nvSpPr>
        <p:spPr>
          <a:xfrm>
            <a:off x="3733799" y="1752600"/>
            <a:ext cx="5167313" cy="1200329"/>
          </a:xfrm>
          <a:prstGeom prst="rect">
            <a:avLst/>
          </a:prstGeom>
          <a:noFill/>
          <a:ln w="38100">
            <a:solidFill>
              <a:srgbClr val="0070C0"/>
            </a:solidFill>
          </a:ln>
        </p:spPr>
        <p:txBody>
          <a:bodyPr wrap="square" rtlCol="0">
            <a:spAutoFit/>
          </a:bodyPr>
          <a:lstStyle/>
          <a:p>
            <a:pPr lvl="0"/>
            <a:r>
              <a:rPr lang="en-US" b="1" dirty="0"/>
              <a:t>Students, parents </a:t>
            </a:r>
            <a:r>
              <a:rPr lang="en-US" dirty="0"/>
              <a:t>and </a:t>
            </a:r>
            <a:r>
              <a:rPr lang="en-US" b="1" dirty="0"/>
              <a:t>employers</a:t>
            </a:r>
            <a:r>
              <a:rPr lang="en-US" dirty="0"/>
              <a:t> will have a clear indication of what qualification holders will know and be able to do at different levels and as a result of different types of education</a:t>
            </a:r>
            <a:r>
              <a:rPr lang="en-US" dirty="0" smtClean="0"/>
              <a:t>.</a:t>
            </a:r>
            <a:endParaRPr lang="en-US" dirty="0"/>
          </a:p>
        </p:txBody>
      </p:sp>
      <p:sp>
        <p:nvSpPr>
          <p:cNvPr id="4" name="TextBox 3"/>
          <p:cNvSpPr txBox="1"/>
          <p:nvPr/>
        </p:nvSpPr>
        <p:spPr>
          <a:xfrm>
            <a:off x="3733800" y="3276600"/>
            <a:ext cx="5158156" cy="646331"/>
          </a:xfrm>
          <a:prstGeom prst="rect">
            <a:avLst/>
          </a:prstGeom>
          <a:noFill/>
          <a:ln w="38100">
            <a:solidFill>
              <a:srgbClr val="0070C0"/>
            </a:solidFill>
          </a:ln>
        </p:spPr>
        <p:txBody>
          <a:bodyPr wrap="square" rtlCol="0">
            <a:spAutoFit/>
          </a:bodyPr>
          <a:lstStyle/>
          <a:p>
            <a:pPr lvl="0"/>
            <a:r>
              <a:rPr lang="en-US" b="1" dirty="0"/>
              <a:t>Education</a:t>
            </a:r>
            <a:r>
              <a:rPr lang="en-US" dirty="0"/>
              <a:t> and </a:t>
            </a:r>
            <a:r>
              <a:rPr lang="en-US" b="1" dirty="0"/>
              <a:t>training institutions </a:t>
            </a:r>
            <a:r>
              <a:rPr lang="en-US" dirty="0"/>
              <a:t>will have a national reference point for curriculum development</a:t>
            </a:r>
            <a:r>
              <a:rPr lang="en-US" dirty="0" smtClean="0"/>
              <a:t>.</a:t>
            </a:r>
            <a:endParaRPr lang="en-US" dirty="0"/>
          </a:p>
        </p:txBody>
      </p:sp>
      <p:sp>
        <p:nvSpPr>
          <p:cNvPr id="5" name="TextBox 4"/>
          <p:cNvSpPr txBox="1"/>
          <p:nvPr/>
        </p:nvSpPr>
        <p:spPr>
          <a:xfrm>
            <a:off x="3733800" y="4267200"/>
            <a:ext cx="5158156" cy="1200329"/>
          </a:xfrm>
          <a:prstGeom prst="rect">
            <a:avLst/>
          </a:prstGeom>
          <a:noFill/>
          <a:ln w="38100">
            <a:solidFill>
              <a:schemeClr val="tx2">
                <a:lumMod val="60000"/>
                <a:lumOff val="40000"/>
              </a:schemeClr>
            </a:solidFill>
          </a:ln>
        </p:spPr>
        <p:txBody>
          <a:bodyPr wrap="square" rtlCol="0">
            <a:spAutoFit/>
          </a:bodyPr>
          <a:lstStyle/>
          <a:p>
            <a:pPr lvl="0"/>
            <a:r>
              <a:rPr lang="en-US" b="1" dirty="0"/>
              <a:t>Students and employees </a:t>
            </a:r>
            <a:r>
              <a:rPr lang="en-US" dirty="0"/>
              <a:t>will benefit from an OQF which creates access to all types of education, and supports mobility and career pathways between and across institutions and </a:t>
            </a:r>
            <a:r>
              <a:rPr lang="en-US" dirty="0" err="1"/>
              <a:t>organisations</a:t>
            </a:r>
            <a:r>
              <a:rPr lang="en-US" dirty="0" smtClean="0"/>
              <a:t>.</a:t>
            </a:r>
            <a:endParaRPr lang="en-US" dirty="0"/>
          </a:p>
        </p:txBody>
      </p:sp>
      <p:pic>
        <p:nvPicPr>
          <p:cNvPr id="12" name="Picture 11" descr="http://www.ncusar.org/email_graphics/announcements/08-malone-oman/students2.jpg">
            <a:hlinkClick r:id="rId7"/>
          </p:cNvPr>
          <p:cNvPicPr/>
          <p:nvPr/>
        </p:nvPicPr>
        <p:blipFill>
          <a:blip r:embed="rId8">
            <a:extLst>
              <a:ext uri="{BEBA8EAE-BF5A-486C-A8C5-ECC9F3942E4B}">
                <a14:imgProps xmlns:a14="http://schemas.microsoft.com/office/drawing/2010/main">
                  <a14:imgLayer r:embed="rId9">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304800" y="3886200"/>
            <a:ext cx="3200400" cy="2057400"/>
          </a:xfrm>
          <a:prstGeom prst="rect">
            <a:avLst/>
          </a:prstGeom>
          <a:noFill/>
          <a:ln>
            <a:noFill/>
          </a:ln>
        </p:spPr>
      </p:pic>
    </p:spTree>
    <p:extLst>
      <p:ext uri="{BB962C8B-B14F-4D97-AF65-F5344CB8AC3E}">
        <p14:creationId xmlns:p14="http://schemas.microsoft.com/office/powerpoint/2010/main" val="2674875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2503</TotalTime>
  <Words>1246</Words>
  <Application>Microsoft Office PowerPoint</Application>
  <PresentationFormat>On-screen Show (4:3)</PresentationFormat>
  <Paragraphs>349</Paragraphs>
  <Slides>27</Slides>
  <Notes>25</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1_Default Design</vt:lpstr>
      <vt:lpstr>     Oman National Qualifications Framework  Development Project  Update May 2016  Fakhriya al Habsi (Director – OQF Department) Dr Lee Sutherland (Consultant)     </vt:lpstr>
      <vt:lpstr>PowerPoint Presentation</vt:lpstr>
      <vt:lpstr>PowerPoint Presentation</vt:lpstr>
      <vt:lpstr>OQF Development Project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Sutherland</dc:creator>
  <cp:lastModifiedBy>juhaina</cp:lastModifiedBy>
  <cp:revision>124</cp:revision>
  <cp:lastPrinted>2016-05-30T04:33:31Z</cp:lastPrinted>
  <dcterms:created xsi:type="dcterms:W3CDTF">2015-05-07T09:47:45Z</dcterms:created>
  <dcterms:modified xsi:type="dcterms:W3CDTF">2016-06-06T10:17:04Z</dcterms:modified>
</cp:coreProperties>
</file>